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4"/>
  </p:handoutMasterIdLst>
  <p:sldIdLst>
    <p:sldId id="256" r:id="rId2"/>
    <p:sldId id="261" r:id="rId3"/>
    <p:sldId id="262" r:id="rId4"/>
    <p:sldId id="263" r:id="rId5"/>
    <p:sldId id="264"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 id="281" r:id="rId21"/>
    <p:sldId id="283" r:id="rId22"/>
    <p:sldId id="284" r:id="rId23"/>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CCE"/>
    <a:srgbClr val="A58C51"/>
    <a:srgbClr val="006CFF"/>
    <a:srgbClr val="97000B"/>
    <a:srgbClr val="0041B6"/>
    <a:srgbClr val="F9D600"/>
    <a:srgbClr val="324057"/>
    <a:srgbClr val="2A1255"/>
    <a:srgbClr val="213969"/>
    <a:srgbClr val="3323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15" autoAdjust="0"/>
    <p:restoredTop sz="86447" autoAdjust="0"/>
  </p:normalViewPr>
  <p:slideViewPr>
    <p:cSldViewPr snapToGrid="0">
      <p:cViewPr>
        <p:scale>
          <a:sx n="75" d="100"/>
          <a:sy n="75" d="100"/>
        </p:scale>
        <p:origin x="-660" y="-42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5" d="100"/>
          <a:sy n="85" d="100"/>
        </p:scale>
        <p:origin x="3804"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99091"/>
          </a:xfrm>
          <a:prstGeom prst="rect">
            <a:avLst/>
          </a:prstGeom>
        </p:spPr>
        <p:txBody>
          <a:bodyPr vert="horz" lIns="91440" tIns="45720" rIns="91440" bIns="45720" rtlCol="0"/>
          <a:lstStyle>
            <a:lvl1pPr algn="r">
              <a:defRPr sz="1200"/>
            </a:lvl1pPr>
          </a:lstStyle>
          <a:p>
            <a:fld id="{BE2DD1C9-4BB6-422A-8F34-C157EA500BD9}" type="datetimeFigureOut">
              <a:rPr lang="en-US" smtClean="0"/>
              <a:t>7/12/2018</a:t>
            </a:fld>
            <a:endParaRPr lang="en-US"/>
          </a:p>
        </p:txBody>
      </p:sp>
      <p:sp>
        <p:nvSpPr>
          <p:cNvPr id="4" name="Footer Placeholder 3"/>
          <p:cNvSpPr>
            <a:spLocks noGrp="1"/>
          </p:cNvSpPr>
          <p:nvPr>
            <p:ph type="ftr" sz="quarter" idx="2"/>
          </p:nvPr>
        </p:nvSpPr>
        <p:spPr>
          <a:xfrm>
            <a:off x="0" y="9448185"/>
            <a:ext cx="2971800" cy="499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9448185"/>
            <a:ext cx="2971800" cy="499090"/>
          </a:xfrm>
          <a:prstGeom prst="rect">
            <a:avLst/>
          </a:prstGeom>
        </p:spPr>
        <p:txBody>
          <a:bodyPr vert="horz" lIns="91440" tIns="45720" rIns="91440" bIns="45720" rtlCol="0" anchor="b"/>
          <a:lstStyle>
            <a:lvl1pPr algn="r">
              <a:defRPr sz="1200"/>
            </a:lvl1pPr>
          </a:lstStyle>
          <a:p>
            <a:fld id="{D5A997E4-EE34-411C-9FF1-22B934EF5337}" type="slidenum">
              <a:rPr lang="en-US" smtClean="0"/>
              <a:t>‹#›</a:t>
            </a:fld>
            <a:endParaRPr lang="en-US"/>
          </a:p>
        </p:txBody>
      </p:sp>
    </p:spTree>
    <p:extLst>
      <p:ext uri="{BB962C8B-B14F-4D97-AF65-F5344CB8AC3E}">
        <p14:creationId xmlns:p14="http://schemas.microsoft.com/office/powerpoint/2010/main" val="212741131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7/12/2018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750845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7/12/2018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712725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7/12/2018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3382581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7/12/2018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530094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BD9794-A4CC-42D0-9A65-24C6B9EF4076}" type="datetimeFigureOut">
              <a:rPr lang="en-US" smtClean="0"/>
              <a:t>7/12/2018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309467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t>7/12/2018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018750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t>7/12/2018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648137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t>7/12/2018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817867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t>7/12/2018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1400246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D9794-A4CC-42D0-9A65-24C6B9EF4076}" type="datetimeFigureOut">
              <a:rPr lang="en-US" smtClean="0"/>
              <a:t>7/12/2018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335489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BD9794-A4CC-42D0-9A65-24C6B9EF4076}" type="datetimeFigureOut">
              <a:rPr lang="en-US" smtClean="0"/>
              <a:t>7/12/2018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508639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 Placeholder 2"/>
          <p:cNvSpPr>
            <a:spLocks noGrp="1"/>
          </p:cNvSpPr>
          <p:nvPr>
            <p:ph type="body" idx="1"/>
          </p:nvPr>
        </p:nvSpPr>
        <p:spPr>
          <a:xfrm>
            <a:off x="645459" y="1465729"/>
            <a:ext cx="7869891" cy="471123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t>7/12/2018</a:t>
            </a:fld>
            <a:endParaRPr 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t>‹#›</a:t>
            </a:fld>
            <a:endParaRPr lang="en-US"/>
          </a:p>
        </p:txBody>
      </p:sp>
      <p:sp>
        <p:nvSpPr>
          <p:cNvPr id="2" name="Title Placeholder 1"/>
          <p:cNvSpPr>
            <a:spLocks noGrp="1"/>
          </p:cNvSpPr>
          <p:nvPr>
            <p:ph type="title"/>
          </p:nvPr>
        </p:nvSpPr>
        <p:spPr>
          <a:xfrm>
            <a:off x="628650" y="1"/>
            <a:ext cx="7886700" cy="133773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12233214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Title 1"/>
          <p:cNvSpPr txBox="1">
            <a:spLocks/>
          </p:cNvSpPr>
          <p:nvPr/>
        </p:nvSpPr>
        <p:spPr>
          <a:xfrm>
            <a:off x="189781" y="1121434"/>
            <a:ext cx="8954219" cy="28639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000" b="1" dirty="0">
                <a:ln w="0"/>
                <a:solidFill>
                  <a:srgbClr val="006CFF"/>
                </a:solidFill>
                <a:effectLst>
                  <a:reflection blurRad="6350" stA="53000" endA="300" endPos="35500" dir="5400000" sy="-90000" algn="bl" rotWithShape="0"/>
                </a:effectLst>
                <a:latin typeface="+mn-lt"/>
              </a:rPr>
              <a:t>IMPERATIVES OF THE SCIENTIFIC ETHOS OF ROBERT MERTON AND THE DICHOTOMY OF </a:t>
            </a:r>
            <a:r>
              <a:rPr lang="en-US" sz="4000" b="1" cap="all" dirty="0">
                <a:ln w="0"/>
                <a:solidFill>
                  <a:srgbClr val="006CFF"/>
                </a:solidFill>
                <a:effectLst>
                  <a:reflection blurRad="6350" stA="53000" endA="300" endPos="35500" dir="5400000" sy="-90000" algn="bl" rotWithShape="0"/>
                </a:effectLst>
                <a:latin typeface="+mn-lt"/>
              </a:rPr>
              <a:t>Their Implementation Variants</a:t>
            </a:r>
            <a:endParaRPr lang="en-US" sz="4000" b="1" cap="all" dirty="0">
              <a:ln w="0"/>
              <a:solidFill>
                <a:srgbClr val="006CFF"/>
              </a:solidFill>
              <a:effectLst>
                <a:reflection blurRad="6350" stA="53000" endA="300" endPos="35500" dir="5400000" sy="-90000" algn="bl" rotWithShape="0"/>
              </a:effectLst>
              <a:latin typeface="+mn-lt"/>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5433" y="231243"/>
            <a:ext cx="628650" cy="738664"/>
          </a:xfrm>
          <a:prstGeom prst="rect">
            <a:avLst/>
          </a:prstGeom>
        </p:spPr>
      </p:pic>
      <p:sp>
        <p:nvSpPr>
          <p:cNvPr id="2" name="Прямоугольник 1"/>
          <p:cNvSpPr/>
          <p:nvPr/>
        </p:nvSpPr>
        <p:spPr>
          <a:xfrm>
            <a:off x="1897812" y="5160553"/>
            <a:ext cx="7040198" cy="1754326"/>
          </a:xfrm>
          <a:prstGeom prst="rect">
            <a:avLst/>
          </a:prstGeom>
        </p:spPr>
        <p:txBody>
          <a:bodyPr wrap="square">
            <a:spAutoFit/>
          </a:bodyPr>
          <a:lstStyle/>
          <a:p>
            <a:pPr algn="r"/>
            <a:r>
              <a:rPr lang="en-US" i="1" dirty="0"/>
              <a:t>Nelly A. </a:t>
            </a:r>
            <a:r>
              <a:rPr lang="en-US" i="1" dirty="0" err="1"/>
              <a:t>Romanovich</a:t>
            </a:r>
            <a:r>
              <a:rPr lang="en-US" i="1" dirty="0"/>
              <a:t> – Doctor of Sociology, </a:t>
            </a:r>
            <a:endParaRPr lang="ru-RU" i="1" dirty="0" smtClean="0"/>
          </a:p>
          <a:p>
            <a:pPr algn="r"/>
            <a:r>
              <a:rPr lang="en-US" i="1" dirty="0" smtClean="0"/>
              <a:t>Professor </a:t>
            </a:r>
            <a:r>
              <a:rPr lang="en-US" i="1" dirty="0"/>
              <a:t>of the Department of Political Science and Administration, </a:t>
            </a:r>
            <a:endParaRPr lang="ru-RU" i="1" dirty="0" smtClean="0"/>
          </a:p>
          <a:p>
            <a:pPr algn="r"/>
            <a:r>
              <a:rPr lang="en-US" i="1" dirty="0" smtClean="0"/>
              <a:t>The </a:t>
            </a:r>
            <a:r>
              <a:rPr lang="en-US" i="1" dirty="0"/>
              <a:t>Russian Presidential Academy of National Economy and Public Administration (RANEPA), Voronezh branch. </a:t>
            </a:r>
            <a:endParaRPr lang="ru-RU" i="1" dirty="0" smtClean="0"/>
          </a:p>
          <a:p>
            <a:pPr algn="r"/>
            <a:r>
              <a:rPr lang="en-US" i="1" dirty="0" smtClean="0"/>
              <a:t>General </a:t>
            </a:r>
            <a:r>
              <a:rPr lang="en-US" i="1" dirty="0"/>
              <a:t>Director, Public Opinion Institute “Qualitas”. </a:t>
            </a:r>
            <a:endParaRPr lang="ru-RU" i="1" dirty="0" smtClean="0"/>
          </a:p>
          <a:p>
            <a:pPr algn="r"/>
            <a:r>
              <a:rPr lang="en-US" i="1" dirty="0" smtClean="0"/>
              <a:t>Email</a:t>
            </a:r>
            <a:r>
              <a:rPr lang="en-US" i="1" dirty="0"/>
              <a:t>: nelly@qualitas.ru</a:t>
            </a:r>
            <a:endParaRPr lang="ru-RU" dirty="0"/>
          </a:p>
        </p:txBody>
      </p:sp>
    </p:spTree>
    <p:extLst>
      <p:ext uri="{BB962C8B-B14F-4D97-AF65-F5344CB8AC3E}">
        <p14:creationId xmlns:p14="http://schemas.microsoft.com/office/powerpoint/2010/main" val="24806521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6429" y="1871893"/>
            <a:ext cx="8574658" cy="3970318"/>
          </a:xfrm>
          <a:prstGeom prst="rect">
            <a:avLst/>
          </a:prstGeom>
        </p:spPr>
        <p:txBody>
          <a:bodyPr wrap="square">
            <a:spAutoFit/>
          </a:bodyPr>
          <a:lstStyle/>
          <a:p>
            <a:pPr marL="457200" indent="-457200" algn="just">
              <a:buFont typeface="Wingdings" panose="05000000000000000000" pitchFamily="2" charset="2"/>
              <a:buChar char="Ø"/>
            </a:pPr>
            <a:r>
              <a:rPr lang="en-US" sz="2800" dirty="0">
                <a:solidFill>
                  <a:srgbClr val="002060"/>
                </a:solidFill>
              </a:rPr>
              <a:t>Most researchers in Voronezh will not rush to publish if the results are not sufficiently verified (78</a:t>
            </a:r>
            <a:r>
              <a:rPr lang="en-US" sz="2800" dirty="0" smtClean="0">
                <a:solidFill>
                  <a:srgbClr val="002060"/>
                </a:solidFill>
              </a:rPr>
              <a:t>%).</a:t>
            </a:r>
            <a:endParaRPr lang="ru-RU" sz="2800" dirty="0" smtClean="0">
              <a:solidFill>
                <a:srgbClr val="002060"/>
              </a:solidFill>
            </a:endParaRPr>
          </a:p>
          <a:p>
            <a:pPr marL="457200" indent="-457200" algn="just">
              <a:buFont typeface="Wingdings" panose="05000000000000000000" pitchFamily="2" charset="2"/>
              <a:buChar char="Ø"/>
            </a:pPr>
            <a:r>
              <a:rPr lang="en-US" sz="2800" dirty="0" smtClean="0">
                <a:solidFill>
                  <a:srgbClr val="002060"/>
                </a:solidFill>
              </a:rPr>
              <a:t> </a:t>
            </a:r>
            <a:r>
              <a:rPr lang="en-US" sz="2800" dirty="0">
                <a:solidFill>
                  <a:srgbClr val="002060"/>
                </a:solidFill>
              </a:rPr>
              <a:t>Contrariwise, 22% of respondents will hurry to publish their results. </a:t>
            </a:r>
            <a:r>
              <a:rPr lang="en-US" sz="2800" dirty="0" smtClean="0">
                <a:solidFill>
                  <a:srgbClr val="002060"/>
                </a:solidFill>
              </a:rPr>
              <a:t>Who are they?</a:t>
            </a:r>
            <a:endParaRPr lang="ru-RU" sz="2800" dirty="0" smtClean="0">
              <a:solidFill>
                <a:srgbClr val="002060"/>
              </a:solidFill>
            </a:endParaRPr>
          </a:p>
          <a:p>
            <a:pPr marL="457200" indent="-457200" algn="just">
              <a:buFont typeface="Wingdings" panose="05000000000000000000" pitchFamily="2" charset="2"/>
              <a:buChar char="v"/>
            </a:pPr>
            <a:r>
              <a:rPr lang="en-US" sz="2800" dirty="0" smtClean="0">
                <a:solidFill>
                  <a:srgbClr val="002060"/>
                </a:solidFill>
              </a:rPr>
              <a:t>As </a:t>
            </a:r>
            <a:r>
              <a:rPr lang="en-US" sz="2800" dirty="0">
                <a:solidFill>
                  <a:srgbClr val="002060"/>
                </a:solidFill>
              </a:rPr>
              <a:t>expected, these are people who are confident in their knowledge, most often – professors (29</a:t>
            </a:r>
            <a:r>
              <a:rPr lang="en-US" sz="2800" dirty="0" smtClean="0">
                <a:solidFill>
                  <a:srgbClr val="002060"/>
                </a:solidFill>
              </a:rPr>
              <a:t>%) </a:t>
            </a:r>
            <a:r>
              <a:rPr lang="en-US" sz="2800" dirty="0">
                <a:solidFill>
                  <a:srgbClr val="002060"/>
                </a:solidFill>
              </a:rPr>
              <a:t>or self-confident wealthy respondents (43%). </a:t>
            </a:r>
            <a:endParaRPr lang="ru-RU" sz="2800" dirty="0" smtClean="0">
              <a:solidFill>
                <a:srgbClr val="002060"/>
              </a:solidFill>
            </a:endParaRPr>
          </a:p>
          <a:p>
            <a:pPr marL="457200" indent="-457200" algn="just">
              <a:buFont typeface="Wingdings" panose="05000000000000000000" pitchFamily="2" charset="2"/>
              <a:buChar char="v"/>
            </a:pPr>
            <a:r>
              <a:rPr lang="en-US" sz="2800" dirty="0" smtClean="0">
                <a:solidFill>
                  <a:srgbClr val="002060"/>
                </a:solidFill>
              </a:rPr>
              <a:t>Strangely </a:t>
            </a:r>
            <a:r>
              <a:rPr lang="en-US" sz="2800" dirty="0">
                <a:solidFill>
                  <a:srgbClr val="002060"/>
                </a:solidFill>
              </a:rPr>
              <a:t>enough, but the model of ethical behavior of scientists largely depends on their financial situation.</a:t>
            </a:r>
            <a:endParaRPr lang="ru-RU" sz="2800" dirty="0">
              <a:solidFill>
                <a:srgbClr val="002060"/>
              </a:solidFill>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370601789"/>
              </p:ext>
            </p:extLst>
          </p:nvPr>
        </p:nvGraphicFramePr>
        <p:xfrm>
          <a:off x="439079" y="248939"/>
          <a:ext cx="8540150" cy="911352"/>
        </p:xfrm>
        <a:graphic>
          <a:graphicData uri="http://schemas.openxmlformats.org/drawingml/2006/table">
            <a:tbl>
              <a:tblPr firstRow="1" firstCol="1" bandRow="1" bandCol="1">
                <a:tableStyleId>{7DF18680-E054-41AD-8BC1-D1AEF772440D}</a:tableStyleId>
              </a:tblPr>
              <a:tblGrid>
                <a:gridCol w="271979"/>
                <a:gridCol w="3920331"/>
                <a:gridCol w="358810"/>
                <a:gridCol w="3630366"/>
                <a:gridCol w="358664"/>
              </a:tblGrid>
              <a:tr h="160081">
                <a:tc>
                  <a:txBody>
                    <a:bodyPr/>
                    <a:lstStyle/>
                    <a:p>
                      <a:pPr algn="just">
                        <a:lnSpc>
                          <a:spcPct val="115000"/>
                        </a:lnSpc>
                        <a:spcAft>
                          <a:spcPts val="0"/>
                        </a:spcAft>
                      </a:pPr>
                      <a:r>
                        <a:rPr lang="en-US" sz="1600" dirty="0">
                          <a:effectLst/>
                        </a:rPr>
                        <a:t> </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First alternative</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a:effectLst/>
                        </a:rPr>
                        <a:t>Second alternative</a:t>
                      </a:r>
                      <a:endParaRPr lang="ru-RU" sz="160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r>
              <a:tr h="320161">
                <a:tc>
                  <a:txBody>
                    <a:bodyPr/>
                    <a:lstStyle/>
                    <a:p>
                      <a:pPr algn="just">
                        <a:lnSpc>
                          <a:spcPct val="115000"/>
                        </a:lnSpc>
                        <a:spcAft>
                          <a:spcPts val="0"/>
                        </a:spcAft>
                      </a:pPr>
                      <a:r>
                        <a:rPr lang="en-US" sz="1600" dirty="0">
                          <a:effectLst/>
                        </a:rPr>
                        <a:t>1</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800" dirty="0">
                          <a:effectLst/>
                        </a:rPr>
                        <a:t>I will pass my scientific results to my colleagues as soon as possible</a:t>
                      </a:r>
                      <a:endParaRPr lang="ru-RU" sz="18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800" dirty="0">
                          <a:effectLst/>
                        </a:rPr>
                        <a:t>22</a:t>
                      </a:r>
                      <a:endParaRPr lang="ru-RU" sz="18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800" dirty="0">
                          <a:effectLst/>
                        </a:rPr>
                        <a:t>I will not hurry with publications if the results are not sufficiently verified</a:t>
                      </a:r>
                      <a:endParaRPr lang="ru-RU" sz="18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800" dirty="0">
                          <a:effectLst/>
                        </a:rPr>
                        <a:t>78</a:t>
                      </a:r>
                      <a:endParaRPr lang="ru-RU" sz="1800" dirty="0">
                        <a:effectLst/>
                        <a:latin typeface="Calibri"/>
                        <a:ea typeface="Times New Roman"/>
                        <a:cs typeface="Times New Roman"/>
                      </a:endParaRPr>
                    </a:p>
                  </a:txBody>
                  <a:tcPr marL="42678" marR="42678" marT="0" marB="0"/>
                </a:tc>
              </a:tr>
            </a:tbl>
          </a:graphicData>
        </a:graphic>
      </p:graphicFrame>
    </p:spTree>
    <p:extLst>
      <p:ext uri="{BB962C8B-B14F-4D97-AF65-F5344CB8AC3E}">
        <p14:creationId xmlns:p14="http://schemas.microsoft.com/office/powerpoint/2010/main" val="2362330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70933" y="1707999"/>
            <a:ext cx="8574658" cy="4524315"/>
          </a:xfrm>
          <a:prstGeom prst="rect">
            <a:avLst/>
          </a:prstGeom>
        </p:spPr>
        <p:txBody>
          <a:bodyPr wrap="square">
            <a:spAutoFit/>
          </a:bodyPr>
          <a:lstStyle/>
          <a:p>
            <a:pPr marL="342900" indent="-342900" algn="just">
              <a:buFont typeface="Wingdings" panose="05000000000000000000" pitchFamily="2" charset="2"/>
              <a:buChar char="Ø"/>
            </a:pPr>
            <a:r>
              <a:rPr lang="en-US" sz="2400" dirty="0">
                <a:solidFill>
                  <a:srgbClr val="002060"/>
                </a:solidFill>
              </a:rPr>
              <a:t>The attitude to new ideas </a:t>
            </a:r>
            <a:r>
              <a:rPr lang="en-US" sz="2400" dirty="0" smtClean="0">
                <a:solidFill>
                  <a:srgbClr val="002060"/>
                </a:solidFill>
              </a:rPr>
              <a:t>is </a:t>
            </a:r>
            <a:r>
              <a:rPr lang="en-US" sz="2400" dirty="0" smtClean="0"/>
              <a:t>ambiguous</a:t>
            </a:r>
            <a:r>
              <a:rPr lang="en-US" sz="2400" dirty="0" smtClean="0">
                <a:solidFill>
                  <a:srgbClr val="002060"/>
                </a:solidFill>
              </a:rPr>
              <a:t>. </a:t>
            </a:r>
            <a:endParaRPr lang="ru-RU" sz="2400" dirty="0" smtClean="0">
              <a:solidFill>
                <a:srgbClr val="002060"/>
              </a:solidFill>
            </a:endParaRPr>
          </a:p>
          <a:p>
            <a:pPr marL="342900" indent="-342900" algn="just">
              <a:buFont typeface="Wingdings" panose="05000000000000000000" pitchFamily="2" charset="2"/>
              <a:buChar char="Ø"/>
            </a:pPr>
            <a:r>
              <a:rPr lang="en-US" sz="2400" dirty="0" smtClean="0">
                <a:solidFill>
                  <a:srgbClr val="002060"/>
                </a:solidFill>
              </a:rPr>
              <a:t>Half </a:t>
            </a:r>
            <a:r>
              <a:rPr lang="en-US" sz="2400" dirty="0">
                <a:solidFill>
                  <a:srgbClr val="002060"/>
                </a:solidFill>
              </a:rPr>
              <a:t>of the respondents believe that you can not yield to intellectual fashion, chasing new ideas (51%), and the other half believes that you need to be open to all new ideas (49%). </a:t>
            </a:r>
            <a:endParaRPr lang="ru-RU" sz="2400" dirty="0" smtClean="0">
              <a:solidFill>
                <a:srgbClr val="002060"/>
              </a:solidFill>
            </a:endParaRPr>
          </a:p>
          <a:p>
            <a:pPr marL="342900" indent="-342900" algn="just">
              <a:buFont typeface="Wingdings" panose="05000000000000000000" pitchFamily="2" charset="2"/>
              <a:buChar char="v"/>
            </a:pPr>
            <a:r>
              <a:rPr lang="en-US" sz="2400" dirty="0">
                <a:solidFill>
                  <a:srgbClr val="002060"/>
                </a:solidFill>
              </a:rPr>
              <a:t>First </a:t>
            </a:r>
            <a:r>
              <a:rPr lang="en-US" sz="2400" dirty="0" smtClean="0">
                <a:solidFill>
                  <a:srgbClr val="002060"/>
                </a:solidFill>
              </a:rPr>
              <a:t>alternative is supported mostly by young scientists, by women more often (54%) than </a:t>
            </a:r>
            <a:r>
              <a:rPr lang="en-US" sz="2400" dirty="0" smtClean="0">
                <a:solidFill>
                  <a:srgbClr val="002060"/>
                </a:solidFill>
              </a:rPr>
              <a:t>by men </a:t>
            </a:r>
            <a:r>
              <a:rPr lang="en-US" sz="2400" dirty="0" smtClean="0">
                <a:solidFill>
                  <a:srgbClr val="002060"/>
                </a:solidFill>
              </a:rPr>
              <a:t>(42%). </a:t>
            </a:r>
            <a:endParaRPr lang="ru-RU" sz="2400" dirty="0" smtClean="0">
              <a:solidFill>
                <a:srgbClr val="002060"/>
              </a:solidFill>
            </a:endParaRPr>
          </a:p>
          <a:p>
            <a:pPr marL="342900" indent="-342900" algn="just">
              <a:buFont typeface="Wingdings" panose="05000000000000000000" pitchFamily="2" charset="2"/>
              <a:buChar char="v"/>
            </a:pPr>
            <a:r>
              <a:rPr lang="en-US" sz="2400" dirty="0" smtClean="0">
                <a:solidFill>
                  <a:srgbClr val="002060"/>
                </a:solidFill>
              </a:rPr>
              <a:t>Second alternative is more supported by </a:t>
            </a:r>
            <a:r>
              <a:rPr lang="en-US" sz="2400" dirty="0">
                <a:solidFill>
                  <a:srgbClr val="002060"/>
                </a:solidFill>
              </a:rPr>
              <a:t>r</a:t>
            </a:r>
            <a:r>
              <a:rPr lang="en-US" sz="2400" dirty="0" smtClean="0">
                <a:solidFill>
                  <a:srgbClr val="002060"/>
                </a:solidFill>
              </a:rPr>
              <a:t>epresentatives of the male gender, especially the elderly (66%) will devote their time to developing those ideas that are interesting for them. The wealthiest people (71%) much easier allow themselves “to sweep under the carpet” the new ideas and to implement their own interests.</a:t>
            </a:r>
            <a:endParaRPr lang="ru-RU" sz="2400" dirty="0">
              <a:solidFill>
                <a:srgbClr val="00206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137919130"/>
              </p:ext>
            </p:extLst>
          </p:nvPr>
        </p:nvGraphicFramePr>
        <p:xfrm>
          <a:off x="439079" y="248939"/>
          <a:ext cx="8540150" cy="1472184"/>
        </p:xfrm>
        <a:graphic>
          <a:graphicData uri="http://schemas.openxmlformats.org/drawingml/2006/table">
            <a:tbl>
              <a:tblPr firstRow="1" firstCol="1" bandRow="1" bandCol="1">
                <a:tableStyleId>{7DF18680-E054-41AD-8BC1-D1AEF772440D}</a:tableStyleId>
              </a:tblPr>
              <a:tblGrid>
                <a:gridCol w="271979"/>
                <a:gridCol w="3920331"/>
                <a:gridCol w="358810"/>
                <a:gridCol w="3630366"/>
                <a:gridCol w="358664"/>
              </a:tblGrid>
              <a:tr h="160081">
                <a:tc>
                  <a:txBody>
                    <a:bodyPr/>
                    <a:lstStyle/>
                    <a:p>
                      <a:pPr algn="just">
                        <a:lnSpc>
                          <a:spcPct val="115000"/>
                        </a:lnSpc>
                        <a:spcAft>
                          <a:spcPts val="0"/>
                        </a:spcAft>
                      </a:pPr>
                      <a:r>
                        <a:rPr lang="en-US" sz="1600" dirty="0">
                          <a:effectLst/>
                        </a:rPr>
                        <a:t> </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First alternative</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a:effectLst/>
                        </a:rPr>
                        <a:t>Second alternative</a:t>
                      </a:r>
                      <a:endParaRPr lang="ru-RU" sz="160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r>
              <a:tr h="320161">
                <a:tc>
                  <a:txBody>
                    <a:bodyPr/>
                    <a:lstStyle/>
                    <a:p>
                      <a:pPr algn="just">
                        <a:lnSpc>
                          <a:spcPct val="115000"/>
                        </a:lnSpc>
                        <a:spcAft>
                          <a:spcPts val="0"/>
                        </a:spcAft>
                      </a:pPr>
                      <a:r>
                        <a:rPr lang="ru-RU" sz="1600" dirty="0">
                          <a:effectLst/>
                        </a:rPr>
                        <a:t>2</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700" dirty="0">
                          <a:effectLst/>
                        </a:rPr>
                        <a:t>We need to be receptive and open to all new ideas and develop the areas that are in demand today, which are familiar to everybody</a:t>
                      </a:r>
                      <a:endParaRPr lang="ru-RU" sz="17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700" dirty="0">
                          <a:effectLst/>
                        </a:rPr>
                        <a:t>49</a:t>
                      </a:r>
                      <a:endParaRPr lang="ru-RU" sz="17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ru-RU" sz="1700" dirty="0">
                          <a:effectLst/>
                        </a:rPr>
                        <a:t>You can not succumb </a:t>
                      </a:r>
                      <a:r>
                        <a:rPr lang="ru-RU" sz="1700" dirty="0" err="1">
                          <a:effectLst/>
                        </a:rPr>
                        <a:t>to</a:t>
                      </a:r>
                      <a:r>
                        <a:rPr lang="ru-RU" sz="1700" dirty="0">
                          <a:effectLst/>
                        </a:rPr>
                        <a:t> </a:t>
                      </a:r>
                      <a:r>
                        <a:rPr lang="ru-RU" sz="1700" dirty="0" err="1">
                          <a:effectLst/>
                        </a:rPr>
                        <a:t>intellectual</a:t>
                      </a:r>
                      <a:r>
                        <a:rPr lang="ru-RU" sz="1700" dirty="0">
                          <a:effectLst/>
                        </a:rPr>
                        <a:t> </a:t>
                      </a:r>
                      <a:r>
                        <a:rPr lang="ru-RU" sz="1700" dirty="0" err="1" smtClean="0">
                          <a:effectLst/>
                        </a:rPr>
                        <a:t>fashion</a:t>
                      </a:r>
                      <a:r>
                        <a:rPr lang="ru-RU" sz="1700" dirty="0" smtClean="0">
                          <a:effectLst/>
                        </a:rPr>
                        <a:t> </a:t>
                      </a:r>
                      <a:r>
                        <a:rPr lang="ru-RU" sz="1700" dirty="0">
                          <a:effectLst/>
                        </a:rPr>
                        <a:t>chasing </a:t>
                      </a:r>
                      <a:r>
                        <a:rPr lang="ru-RU" sz="1700" dirty="0" err="1">
                          <a:effectLst/>
                        </a:rPr>
                        <a:t>new</a:t>
                      </a:r>
                      <a:r>
                        <a:rPr lang="ru-RU" sz="1700" dirty="0">
                          <a:effectLst/>
                        </a:rPr>
                        <a:t> </a:t>
                      </a:r>
                      <a:r>
                        <a:rPr lang="ru-RU" sz="1700" dirty="0" err="1">
                          <a:effectLst/>
                        </a:rPr>
                        <a:t>ideas</a:t>
                      </a:r>
                      <a:r>
                        <a:rPr lang="ru-RU" sz="1700" dirty="0">
                          <a:effectLst/>
                        </a:rPr>
                        <a:t>. </a:t>
                      </a:r>
                      <a:r>
                        <a:rPr lang="en-US" sz="1700" dirty="0" smtClean="0">
                          <a:effectLst/>
                        </a:rPr>
                        <a:t>You need to follow your own interests.</a:t>
                      </a:r>
                      <a:endParaRPr lang="en-US" sz="1700" dirty="0">
                        <a:effectLst/>
                      </a:endParaRPr>
                    </a:p>
                  </a:txBody>
                  <a:tcPr marL="42678" marR="42678" marT="0" marB="0"/>
                </a:tc>
                <a:tc>
                  <a:txBody>
                    <a:bodyPr/>
                    <a:lstStyle/>
                    <a:p>
                      <a:pPr algn="ctr">
                        <a:lnSpc>
                          <a:spcPct val="115000"/>
                        </a:lnSpc>
                        <a:spcAft>
                          <a:spcPts val="0"/>
                        </a:spcAft>
                      </a:pPr>
                      <a:r>
                        <a:rPr lang="ru-RU" sz="1700" dirty="0">
                          <a:effectLst/>
                        </a:rPr>
                        <a:t>51</a:t>
                      </a:r>
                      <a:endParaRPr lang="ru-RU" sz="1700" dirty="0">
                        <a:effectLst/>
                        <a:latin typeface="Calibri"/>
                        <a:ea typeface="Times New Roman"/>
                        <a:cs typeface="Times New Roman"/>
                      </a:endParaRPr>
                    </a:p>
                  </a:txBody>
                  <a:tcPr marL="42678" marR="42678" marT="0" marB="0"/>
                </a:tc>
              </a:tr>
            </a:tbl>
          </a:graphicData>
        </a:graphic>
      </p:graphicFrame>
    </p:spTree>
    <p:extLst>
      <p:ext uri="{BB962C8B-B14F-4D97-AF65-F5344CB8AC3E}">
        <p14:creationId xmlns:p14="http://schemas.microsoft.com/office/powerpoint/2010/main" val="41123586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6429" y="1664869"/>
            <a:ext cx="8574658" cy="3816429"/>
          </a:xfrm>
          <a:prstGeom prst="rect">
            <a:avLst/>
          </a:prstGeom>
        </p:spPr>
        <p:txBody>
          <a:bodyPr wrap="square">
            <a:spAutoFit/>
          </a:bodyPr>
          <a:lstStyle/>
          <a:p>
            <a:pPr marL="342900" indent="-342900" algn="just">
              <a:buFont typeface="Wingdings" panose="05000000000000000000" pitchFamily="2" charset="2"/>
              <a:buChar char="Ø"/>
            </a:pPr>
            <a:r>
              <a:rPr lang="en-US" sz="2200" dirty="0">
                <a:solidFill>
                  <a:srgbClr val="002060"/>
                </a:solidFill>
              </a:rPr>
              <a:t>Some people just need to get recognition here and now, so they build all the scientific work in such a way as to get a high rating from colleagues (38%). </a:t>
            </a:r>
            <a:endParaRPr lang="ru-RU" sz="2200" dirty="0" smtClean="0">
              <a:solidFill>
                <a:srgbClr val="002060"/>
              </a:solidFill>
            </a:endParaRPr>
          </a:p>
          <a:p>
            <a:pPr marL="342900" indent="-342900" algn="just">
              <a:buFont typeface="Wingdings" panose="05000000000000000000" pitchFamily="2" charset="2"/>
              <a:buChar char="Ø"/>
            </a:pPr>
            <a:r>
              <a:rPr lang="en-US" sz="2200" dirty="0" smtClean="0">
                <a:solidFill>
                  <a:srgbClr val="002060"/>
                </a:solidFill>
              </a:rPr>
              <a:t>Others count </a:t>
            </a:r>
            <a:r>
              <a:rPr lang="en-US" sz="2200" dirty="0">
                <a:solidFill>
                  <a:srgbClr val="002060"/>
                </a:solidFill>
              </a:rPr>
              <a:t>on the gratitude of descendants, so they tend to work without paying attention to the momentary assessment of the results of their studies (62%). </a:t>
            </a:r>
            <a:endParaRPr lang="ru-RU" sz="2200" dirty="0" smtClean="0">
              <a:solidFill>
                <a:srgbClr val="002060"/>
              </a:solidFill>
            </a:endParaRPr>
          </a:p>
          <a:p>
            <a:pPr marL="342900" indent="-342900" algn="just">
              <a:buFont typeface="Wingdings" panose="05000000000000000000" pitchFamily="2" charset="2"/>
              <a:buChar char="Ø"/>
            </a:pPr>
            <a:r>
              <a:rPr lang="en-US" sz="2200" dirty="0" smtClean="0">
                <a:solidFill>
                  <a:srgbClr val="002060"/>
                </a:solidFill>
              </a:rPr>
              <a:t>Usually </a:t>
            </a:r>
            <a:r>
              <a:rPr lang="en-US" sz="2200" dirty="0">
                <a:solidFill>
                  <a:srgbClr val="002060"/>
                </a:solidFill>
              </a:rPr>
              <a:t>focus on descendants’ assessment belongs to men with the humanitarian direction of researchers. </a:t>
            </a:r>
            <a:endParaRPr lang="ru-RU" sz="2200" dirty="0" smtClean="0">
              <a:solidFill>
                <a:srgbClr val="002060"/>
              </a:solidFill>
            </a:endParaRPr>
          </a:p>
          <a:p>
            <a:pPr marL="800100" lvl="1" indent="-342900" algn="just">
              <a:buFont typeface="Wingdings" panose="05000000000000000000" pitchFamily="2" charset="2"/>
              <a:buChar char="v"/>
            </a:pPr>
            <a:r>
              <a:rPr lang="en-US" sz="2200" dirty="0" smtClean="0">
                <a:solidFill>
                  <a:srgbClr val="002060"/>
                </a:solidFill>
              </a:rPr>
              <a:t> It </a:t>
            </a:r>
            <a:r>
              <a:rPr lang="en-US" sz="2200" dirty="0">
                <a:solidFill>
                  <a:srgbClr val="002060"/>
                </a:solidFill>
              </a:rPr>
              <a:t>is understandable, because technical scientists should be at the forefront of technical innovations, it is important for them to see the engineering and technical implementation of their ideas today.</a:t>
            </a:r>
            <a:endParaRPr lang="ru-RU" sz="2200" dirty="0">
              <a:solidFill>
                <a:srgbClr val="00206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534894694"/>
              </p:ext>
            </p:extLst>
          </p:nvPr>
        </p:nvGraphicFramePr>
        <p:xfrm>
          <a:off x="439079" y="248939"/>
          <a:ext cx="8540150" cy="1402080"/>
        </p:xfrm>
        <a:graphic>
          <a:graphicData uri="http://schemas.openxmlformats.org/drawingml/2006/table">
            <a:tbl>
              <a:tblPr firstRow="1" firstCol="1" bandRow="1" bandCol="1">
                <a:tableStyleId>{7DF18680-E054-41AD-8BC1-D1AEF772440D}</a:tableStyleId>
              </a:tblPr>
              <a:tblGrid>
                <a:gridCol w="271979"/>
                <a:gridCol w="3920331"/>
                <a:gridCol w="358810"/>
                <a:gridCol w="3630366"/>
                <a:gridCol w="358664"/>
              </a:tblGrid>
              <a:tr h="160081">
                <a:tc>
                  <a:txBody>
                    <a:bodyPr/>
                    <a:lstStyle/>
                    <a:p>
                      <a:pPr algn="just">
                        <a:lnSpc>
                          <a:spcPct val="115000"/>
                        </a:lnSpc>
                        <a:spcAft>
                          <a:spcPts val="0"/>
                        </a:spcAft>
                      </a:pPr>
                      <a:r>
                        <a:rPr lang="en-US" sz="1600" dirty="0">
                          <a:effectLst/>
                        </a:rPr>
                        <a:t> </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First alternative</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a:effectLst/>
                        </a:rPr>
                        <a:t>Second alternative</a:t>
                      </a:r>
                      <a:endParaRPr lang="ru-RU" sz="160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r>
              <a:tr h="320161">
                <a:tc>
                  <a:txBody>
                    <a:bodyPr/>
                    <a:lstStyle/>
                    <a:p>
                      <a:pPr marL="0" indent="0" algn="just">
                        <a:lnSpc>
                          <a:spcPct val="115000"/>
                        </a:lnSpc>
                        <a:spcAft>
                          <a:spcPts val="0"/>
                        </a:spcAft>
                        <a:buFont typeface="Wingdings" panose="05000000000000000000" pitchFamily="2" charset="2"/>
                        <a:buNone/>
                      </a:pPr>
                      <a:r>
                        <a:rPr lang="ru-RU" sz="1600" dirty="0">
                          <a:effectLst/>
                        </a:rPr>
                        <a:t>3</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600" dirty="0" smtClean="0">
                          <a:effectLst/>
                        </a:rPr>
                        <a:t>I </a:t>
                      </a:r>
                      <a:r>
                        <a:rPr lang="en-US" sz="1600" dirty="0">
                          <a:effectLst/>
                        </a:rPr>
                        <a:t>will strive to get the knowledge that will be highly appreciated by colleagues. </a:t>
                      </a:r>
                      <a:r>
                        <a:rPr lang="ru-RU" sz="1600" dirty="0" err="1">
                          <a:effectLst/>
                        </a:rPr>
                        <a:t>It</a:t>
                      </a:r>
                      <a:r>
                        <a:rPr lang="ru-RU" sz="1600" dirty="0">
                          <a:effectLst/>
                        </a:rPr>
                        <a:t> </a:t>
                      </a:r>
                      <a:r>
                        <a:rPr lang="ru-RU" sz="1600" dirty="0" err="1">
                          <a:effectLst/>
                        </a:rPr>
                        <a:t>is</a:t>
                      </a:r>
                      <a:r>
                        <a:rPr lang="ru-RU" sz="1600" dirty="0">
                          <a:effectLst/>
                        </a:rPr>
                        <a:t> </a:t>
                      </a:r>
                      <a:r>
                        <a:rPr lang="ru-RU" sz="1600" dirty="0" err="1">
                          <a:effectLst/>
                        </a:rPr>
                        <a:t>important</a:t>
                      </a:r>
                      <a:r>
                        <a:rPr lang="ru-RU" sz="1600" dirty="0">
                          <a:effectLst/>
                        </a:rPr>
                        <a:t> </a:t>
                      </a:r>
                      <a:r>
                        <a:rPr lang="ru-RU" sz="1600" dirty="0" err="1">
                          <a:effectLst/>
                        </a:rPr>
                        <a:t>to</a:t>
                      </a:r>
                      <a:r>
                        <a:rPr lang="ru-RU" sz="1600" dirty="0">
                          <a:effectLst/>
                        </a:rPr>
                        <a:t> </a:t>
                      </a:r>
                      <a:r>
                        <a:rPr lang="ru-RU" sz="1600" dirty="0" err="1">
                          <a:effectLst/>
                        </a:rPr>
                        <a:t>get</a:t>
                      </a:r>
                      <a:r>
                        <a:rPr lang="ru-RU" sz="1600" dirty="0">
                          <a:effectLst/>
                        </a:rPr>
                        <a:t> </a:t>
                      </a:r>
                      <a:r>
                        <a:rPr lang="ru-RU" sz="1600" dirty="0" err="1">
                          <a:effectLst/>
                        </a:rPr>
                        <a:t>recognition</a:t>
                      </a:r>
                      <a:r>
                        <a:rPr lang="ru-RU" sz="1600" dirty="0">
                          <a:effectLst/>
                        </a:rPr>
                        <a:t> </a:t>
                      </a:r>
                      <a:r>
                        <a:rPr lang="ru-RU" sz="1600" dirty="0" err="1">
                          <a:effectLst/>
                        </a:rPr>
                        <a:t>here</a:t>
                      </a:r>
                      <a:r>
                        <a:rPr lang="ru-RU" sz="1600" dirty="0">
                          <a:effectLst/>
                        </a:rPr>
                        <a:t> </a:t>
                      </a:r>
                      <a:r>
                        <a:rPr lang="ru-RU" sz="1600" dirty="0" err="1">
                          <a:effectLst/>
                        </a:rPr>
                        <a:t>and</a:t>
                      </a:r>
                      <a:r>
                        <a:rPr lang="ru-RU" sz="1600" dirty="0">
                          <a:effectLst/>
                        </a:rPr>
                        <a:t> </a:t>
                      </a:r>
                      <a:r>
                        <a:rPr lang="ru-RU" sz="1600" dirty="0" err="1">
                          <a:effectLst/>
                        </a:rPr>
                        <a:t>now</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600" dirty="0">
                          <a:effectLst/>
                        </a:rPr>
                        <a:t>38</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600" dirty="0">
                          <a:effectLst/>
                        </a:rPr>
                        <a:t>I will work without paying attention to the evaluation of the results of my research. </a:t>
                      </a:r>
                      <a:r>
                        <a:rPr lang="ru-RU" sz="1600" dirty="0" err="1">
                          <a:effectLst/>
                        </a:rPr>
                        <a:t>Perhaps</a:t>
                      </a:r>
                      <a:r>
                        <a:rPr lang="ru-RU" sz="1600" dirty="0">
                          <a:effectLst/>
                        </a:rPr>
                        <a:t> </a:t>
                      </a:r>
                      <a:r>
                        <a:rPr lang="ru-RU" sz="1600" dirty="0" err="1">
                          <a:effectLst/>
                        </a:rPr>
                        <a:t>only</a:t>
                      </a:r>
                      <a:r>
                        <a:rPr lang="ru-RU" sz="1600" dirty="0">
                          <a:effectLst/>
                        </a:rPr>
                        <a:t> </a:t>
                      </a:r>
                      <a:r>
                        <a:rPr lang="ru-RU" sz="1600" dirty="0" err="1">
                          <a:effectLst/>
                        </a:rPr>
                        <a:t>my</a:t>
                      </a:r>
                      <a:r>
                        <a:rPr lang="ru-RU" sz="1600" dirty="0">
                          <a:effectLst/>
                        </a:rPr>
                        <a:t> </a:t>
                      </a:r>
                      <a:r>
                        <a:rPr lang="ru-RU" sz="1600" dirty="0" err="1">
                          <a:effectLst/>
                        </a:rPr>
                        <a:t>descendants</a:t>
                      </a:r>
                      <a:r>
                        <a:rPr lang="ru-RU" sz="1600" dirty="0">
                          <a:effectLst/>
                        </a:rPr>
                        <a:t> </a:t>
                      </a:r>
                      <a:r>
                        <a:rPr lang="ru-RU" sz="1600" dirty="0" err="1">
                          <a:effectLst/>
                        </a:rPr>
                        <a:t>will</a:t>
                      </a:r>
                      <a:r>
                        <a:rPr lang="ru-RU" sz="1600" dirty="0">
                          <a:effectLst/>
                        </a:rPr>
                        <a:t> </a:t>
                      </a:r>
                      <a:r>
                        <a:rPr lang="ru-RU" sz="1600" dirty="0" err="1">
                          <a:effectLst/>
                        </a:rPr>
                        <a:t>appreciate</a:t>
                      </a:r>
                      <a:r>
                        <a:rPr lang="ru-RU" sz="1600" dirty="0">
                          <a:effectLst/>
                        </a:rPr>
                        <a:t> </a:t>
                      </a:r>
                      <a:r>
                        <a:rPr lang="ru-RU" sz="1600" dirty="0" err="1">
                          <a:effectLst/>
                        </a:rPr>
                        <a:t>me</a:t>
                      </a:r>
                      <a:r>
                        <a:rPr lang="ru-RU" sz="1600" dirty="0">
                          <a:effectLst/>
                        </a:rPr>
                        <a:t>.</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600" dirty="0">
                          <a:effectLst/>
                        </a:rPr>
                        <a:t>62</a:t>
                      </a:r>
                      <a:endParaRPr lang="ru-RU" sz="1600" dirty="0">
                        <a:effectLst/>
                        <a:latin typeface="Calibri"/>
                        <a:ea typeface="Times New Roman"/>
                        <a:cs typeface="Times New Roman"/>
                      </a:endParaRPr>
                    </a:p>
                  </a:txBody>
                  <a:tcPr marL="42678" marR="42678" marT="0" marB="0"/>
                </a:tc>
              </a:tr>
            </a:tbl>
          </a:graphicData>
        </a:graphic>
      </p:graphicFrame>
    </p:spTree>
    <p:extLst>
      <p:ext uri="{BB962C8B-B14F-4D97-AF65-F5344CB8AC3E}">
        <p14:creationId xmlns:p14="http://schemas.microsoft.com/office/powerpoint/2010/main" val="3393662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6429" y="1311203"/>
            <a:ext cx="8574658" cy="4647426"/>
          </a:xfrm>
          <a:prstGeom prst="rect">
            <a:avLst/>
          </a:prstGeom>
        </p:spPr>
        <p:txBody>
          <a:bodyPr wrap="square">
            <a:spAutoFit/>
          </a:bodyPr>
          <a:lstStyle/>
          <a:p>
            <a:pPr marL="457200" indent="-457200" algn="just">
              <a:buFont typeface="Wingdings" panose="05000000000000000000" pitchFamily="2" charset="2"/>
              <a:buChar char="Ø"/>
            </a:pPr>
            <a:r>
              <a:rPr lang="en-US" sz="2400" dirty="0">
                <a:solidFill>
                  <a:srgbClr val="002060"/>
                </a:solidFill>
              </a:rPr>
              <a:t>The choice between protecting all new ideas, as not to miss the promising (36%), and critical thinking of innovations, in order to cut off the rash ones (64%), depends on the age and financial </a:t>
            </a:r>
            <a:r>
              <a:rPr lang="en-US" sz="2400" dirty="0" smtClean="0">
                <a:solidFill>
                  <a:srgbClr val="002060"/>
                </a:solidFill>
              </a:rPr>
              <a:t>situation</a:t>
            </a:r>
            <a:r>
              <a:rPr lang="ru-RU" sz="2400" dirty="0" smtClean="0">
                <a:solidFill>
                  <a:srgbClr val="002060"/>
                </a:solidFill>
              </a:rPr>
              <a:t>.</a:t>
            </a:r>
            <a:r>
              <a:rPr lang="en-US" sz="2400" dirty="0" smtClean="0">
                <a:solidFill>
                  <a:srgbClr val="002060"/>
                </a:solidFill>
              </a:rPr>
              <a:t> </a:t>
            </a:r>
            <a:endParaRPr lang="ru-RU" sz="2400" dirty="0" smtClean="0">
              <a:solidFill>
                <a:srgbClr val="002060"/>
              </a:solidFill>
            </a:endParaRPr>
          </a:p>
          <a:p>
            <a:pPr marL="800100" lvl="1" indent="-342900" algn="just">
              <a:buFont typeface="Wingdings" panose="05000000000000000000" pitchFamily="2" charset="2"/>
              <a:buChar char="v"/>
            </a:pPr>
            <a:r>
              <a:rPr lang="en-US" sz="2400" dirty="0" smtClean="0">
                <a:solidFill>
                  <a:srgbClr val="002060"/>
                </a:solidFill>
              </a:rPr>
              <a:t>The </a:t>
            </a:r>
            <a:r>
              <a:rPr lang="en-US" sz="2400" dirty="0">
                <a:solidFill>
                  <a:srgbClr val="002060"/>
                </a:solidFill>
              </a:rPr>
              <a:t>younger the </a:t>
            </a:r>
            <a:r>
              <a:rPr lang="en-US" sz="2400" dirty="0" smtClean="0">
                <a:solidFill>
                  <a:srgbClr val="002060"/>
                </a:solidFill>
              </a:rPr>
              <a:t>researchers </a:t>
            </a:r>
            <a:r>
              <a:rPr lang="en-US" sz="2400" dirty="0">
                <a:solidFill>
                  <a:srgbClr val="002060"/>
                </a:solidFill>
              </a:rPr>
              <a:t>and the higher their income, the more likely they will be to accept all promising ideas. </a:t>
            </a:r>
            <a:r>
              <a:rPr lang="en-US" sz="2400" i="1" dirty="0">
                <a:solidFill>
                  <a:srgbClr val="002060"/>
                </a:solidFill>
              </a:rPr>
              <a:t>If such a metaphor is allowed, </a:t>
            </a:r>
            <a:r>
              <a:rPr lang="en-US" sz="2400" i="1" dirty="0" smtClean="0">
                <a:solidFill>
                  <a:srgbClr val="002060"/>
                </a:solidFill>
              </a:rPr>
              <a:t>they </a:t>
            </a:r>
            <a:r>
              <a:rPr lang="en-US" sz="2400" i="1" dirty="0">
                <a:solidFill>
                  <a:srgbClr val="002060"/>
                </a:solidFill>
              </a:rPr>
              <a:t>will work on more sand in order to stumble ever on a golden mine. </a:t>
            </a:r>
            <a:endParaRPr lang="ru-RU" sz="2400" i="1" dirty="0" smtClean="0">
              <a:solidFill>
                <a:srgbClr val="002060"/>
              </a:solidFill>
            </a:endParaRPr>
          </a:p>
          <a:p>
            <a:pPr marL="457200" indent="-457200" algn="just">
              <a:buFont typeface="Wingdings" panose="05000000000000000000" pitchFamily="2" charset="2"/>
              <a:buChar char="Ø"/>
            </a:pPr>
            <a:r>
              <a:rPr lang="en-US" sz="2400" dirty="0" smtClean="0">
                <a:solidFill>
                  <a:srgbClr val="002060"/>
                </a:solidFill>
              </a:rPr>
              <a:t>People</a:t>
            </a:r>
            <a:r>
              <a:rPr lang="en-US" sz="2400" dirty="0">
                <a:solidFill>
                  <a:srgbClr val="002060"/>
                </a:solidFill>
              </a:rPr>
              <a:t>, aggravated by age and poverty, do not have such an opportunity, </a:t>
            </a:r>
            <a:r>
              <a:rPr lang="en-US" sz="2400" dirty="0" smtClean="0">
                <a:solidFill>
                  <a:srgbClr val="002060"/>
                </a:solidFill>
              </a:rPr>
              <a:t>so they </a:t>
            </a:r>
            <a:r>
              <a:rPr lang="en-US" sz="2400" dirty="0">
                <a:solidFill>
                  <a:srgbClr val="002060"/>
                </a:solidFill>
              </a:rPr>
              <a:t>are critical to new ideas. </a:t>
            </a:r>
            <a:endParaRPr lang="ru-RU" sz="2400" dirty="0" smtClean="0">
              <a:solidFill>
                <a:srgbClr val="002060"/>
              </a:solidFill>
            </a:endParaRPr>
          </a:p>
          <a:p>
            <a:pPr marL="457200" indent="-457200" algn="just">
              <a:buFont typeface="Wingdings" panose="05000000000000000000" pitchFamily="2" charset="2"/>
              <a:buChar char="Ø"/>
            </a:pPr>
            <a:r>
              <a:rPr lang="en-US" sz="2400" dirty="0" smtClean="0">
                <a:solidFill>
                  <a:srgbClr val="002060"/>
                </a:solidFill>
              </a:rPr>
              <a:t>Scientists </a:t>
            </a:r>
            <a:r>
              <a:rPr lang="en-US" sz="2400" dirty="0">
                <a:solidFill>
                  <a:srgbClr val="002060"/>
                </a:solidFill>
              </a:rPr>
              <a:t>of a technical profile embrace new ideas with more readiness and attention than humanitarians.</a:t>
            </a:r>
            <a:endParaRPr lang="ru-RU" sz="2400" dirty="0">
              <a:solidFill>
                <a:srgbClr val="00206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2191226396"/>
              </p:ext>
            </p:extLst>
          </p:nvPr>
        </p:nvGraphicFramePr>
        <p:xfrm>
          <a:off x="439079" y="248939"/>
          <a:ext cx="8540150" cy="911352"/>
        </p:xfrm>
        <a:graphic>
          <a:graphicData uri="http://schemas.openxmlformats.org/drawingml/2006/table">
            <a:tbl>
              <a:tblPr firstRow="1" firstCol="1" bandRow="1" bandCol="1">
                <a:tableStyleId>{7DF18680-E054-41AD-8BC1-D1AEF772440D}</a:tableStyleId>
              </a:tblPr>
              <a:tblGrid>
                <a:gridCol w="271979"/>
                <a:gridCol w="3920331"/>
                <a:gridCol w="358810"/>
                <a:gridCol w="3630366"/>
                <a:gridCol w="358664"/>
              </a:tblGrid>
              <a:tr h="160081">
                <a:tc>
                  <a:txBody>
                    <a:bodyPr/>
                    <a:lstStyle/>
                    <a:p>
                      <a:pPr algn="just">
                        <a:lnSpc>
                          <a:spcPct val="115000"/>
                        </a:lnSpc>
                        <a:spcAft>
                          <a:spcPts val="0"/>
                        </a:spcAft>
                      </a:pPr>
                      <a:r>
                        <a:rPr lang="en-US" sz="1600" dirty="0">
                          <a:effectLst/>
                        </a:rPr>
                        <a:t> </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First alternative</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a:effectLst/>
                        </a:rPr>
                        <a:t>Second alternative</a:t>
                      </a:r>
                      <a:endParaRPr lang="ru-RU" sz="160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r>
              <a:tr h="320161">
                <a:tc>
                  <a:txBody>
                    <a:bodyPr/>
                    <a:lstStyle/>
                    <a:p>
                      <a:pPr algn="just">
                        <a:lnSpc>
                          <a:spcPct val="115000"/>
                        </a:lnSpc>
                        <a:spcAft>
                          <a:spcPts val="0"/>
                        </a:spcAft>
                      </a:pPr>
                      <a:r>
                        <a:rPr lang="ru-RU" sz="1600" dirty="0">
                          <a:effectLst/>
                        </a:rPr>
                        <a:t>4</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800" dirty="0">
                          <a:effectLst/>
                        </a:rPr>
                        <a:t>Protect and support all new ideas, so as not to miss the promising one</a:t>
                      </a:r>
                      <a:endParaRPr lang="ru-RU" sz="18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800" dirty="0">
                          <a:effectLst/>
                        </a:rPr>
                        <a:t>36</a:t>
                      </a:r>
                      <a:endParaRPr lang="ru-RU" sz="18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800" dirty="0">
                          <a:effectLst/>
                        </a:rPr>
                        <a:t>Be more critical of new ideas and do not support those that may be rash</a:t>
                      </a:r>
                      <a:endParaRPr lang="ru-RU" sz="18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800" dirty="0">
                          <a:effectLst/>
                        </a:rPr>
                        <a:t>64</a:t>
                      </a:r>
                      <a:endParaRPr lang="ru-RU" sz="1800" dirty="0">
                        <a:effectLst/>
                        <a:latin typeface="Calibri"/>
                        <a:ea typeface="Times New Roman"/>
                        <a:cs typeface="Times New Roman"/>
                      </a:endParaRPr>
                    </a:p>
                  </a:txBody>
                  <a:tcPr marL="42678" marR="42678" marT="0" marB="0"/>
                </a:tc>
              </a:tr>
            </a:tbl>
          </a:graphicData>
        </a:graphic>
      </p:graphicFrame>
    </p:spTree>
    <p:extLst>
      <p:ext uri="{BB962C8B-B14F-4D97-AF65-F5344CB8AC3E}">
        <p14:creationId xmlns:p14="http://schemas.microsoft.com/office/powerpoint/2010/main" val="37165198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62307" y="1431967"/>
            <a:ext cx="8574658" cy="4524315"/>
          </a:xfrm>
          <a:prstGeom prst="rect">
            <a:avLst/>
          </a:prstGeom>
        </p:spPr>
        <p:txBody>
          <a:bodyPr wrap="square">
            <a:spAutoFit/>
          </a:bodyPr>
          <a:lstStyle/>
          <a:p>
            <a:pPr marL="457200" indent="-457200" algn="just">
              <a:buFont typeface="Wingdings" panose="05000000000000000000" pitchFamily="2" charset="2"/>
              <a:buChar char="Ø"/>
            </a:pPr>
            <a:r>
              <a:rPr lang="en-US" sz="2400" dirty="0">
                <a:solidFill>
                  <a:srgbClr val="002060"/>
                </a:solidFill>
              </a:rPr>
              <a:t>The vast majority of Voronezh scientists (82%) set themselves the task to multiply their knowledge to the limits of the possible. </a:t>
            </a:r>
            <a:endParaRPr lang="ru-RU" sz="2400" i="1" dirty="0" smtClean="0">
              <a:solidFill>
                <a:srgbClr val="002060"/>
              </a:solidFill>
            </a:endParaRPr>
          </a:p>
          <a:p>
            <a:pPr marL="457200" indent="-457200" algn="just">
              <a:buFont typeface="Wingdings" panose="05000000000000000000" pitchFamily="2" charset="2"/>
              <a:buChar char="Ø"/>
            </a:pPr>
            <a:r>
              <a:rPr lang="en-US" sz="2400" dirty="0" smtClean="0">
                <a:solidFill>
                  <a:srgbClr val="002060"/>
                </a:solidFill>
              </a:rPr>
              <a:t>18</a:t>
            </a:r>
            <a:r>
              <a:rPr lang="en-US" sz="2400" dirty="0">
                <a:solidFill>
                  <a:srgbClr val="002060"/>
                </a:solidFill>
              </a:rPr>
              <a:t>% of respondents </a:t>
            </a:r>
            <a:r>
              <a:rPr lang="en-US" sz="2400" dirty="0" smtClean="0">
                <a:solidFill>
                  <a:srgbClr val="002060"/>
                </a:solidFill>
              </a:rPr>
              <a:t>do </a:t>
            </a:r>
            <a:r>
              <a:rPr lang="en-US" sz="2400" dirty="0">
                <a:solidFill>
                  <a:srgbClr val="002060"/>
                </a:solidFill>
              </a:rPr>
              <a:t>not want to learn </a:t>
            </a:r>
            <a:r>
              <a:rPr lang="en-US" sz="2400" dirty="0" smtClean="0">
                <a:solidFill>
                  <a:srgbClr val="002060"/>
                </a:solidFill>
              </a:rPr>
              <a:t>everything</a:t>
            </a:r>
            <a:r>
              <a:rPr lang="en-US" sz="2400" dirty="0">
                <a:solidFill>
                  <a:srgbClr val="002060"/>
                </a:solidFill>
              </a:rPr>
              <a:t>, because excessive erudition turns a person into an encyclopedic reference book and "blears the </a:t>
            </a:r>
            <a:r>
              <a:rPr lang="en-US" sz="2400" dirty="0" smtClean="0">
                <a:solidFill>
                  <a:srgbClr val="002060"/>
                </a:solidFill>
              </a:rPr>
              <a:t>eye“.</a:t>
            </a:r>
            <a:endParaRPr lang="ru-RU" sz="2400" dirty="0" smtClean="0">
              <a:solidFill>
                <a:srgbClr val="002060"/>
              </a:solidFill>
            </a:endParaRPr>
          </a:p>
          <a:p>
            <a:pPr marL="457200" indent="-457200" algn="just">
              <a:buFont typeface="Wingdings" panose="05000000000000000000" pitchFamily="2" charset="2"/>
              <a:buChar char="v"/>
            </a:pPr>
            <a:r>
              <a:rPr lang="en-US" sz="2400" dirty="0" smtClean="0">
                <a:solidFill>
                  <a:srgbClr val="002060"/>
                </a:solidFill>
              </a:rPr>
              <a:t> </a:t>
            </a:r>
            <a:r>
              <a:rPr lang="en-US" sz="2400" dirty="0">
                <a:solidFill>
                  <a:srgbClr val="002060"/>
                </a:solidFill>
              </a:rPr>
              <a:t>Young scientists (31%) and respondents with poor financial situation (50%) believe that if the head </a:t>
            </a:r>
            <a:r>
              <a:rPr lang="en-US" sz="2400" dirty="0" smtClean="0">
                <a:solidFill>
                  <a:srgbClr val="002060"/>
                </a:solidFill>
              </a:rPr>
              <a:t>is stuffed </a:t>
            </a:r>
            <a:r>
              <a:rPr lang="en-US" sz="2400" dirty="0">
                <a:solidFill>
                  <a:srgbClr val="002060"/>
                </a:solidFill>
              </a:rPr>
              <a:t>with other people's </a:t>
            </a:r>
            <a:r>
              <a:rPr lang="en-US" sz="2400" dirty="0" smtClean="0">
                <a:solidFill>
                  <a:srgbClr val="002060"/>
                </a:solidFill>
              </a:rPr>
              <a:t>ideas, it slows </a:t>
            </a:r>
            <a:r>
              <a:rPr lang="en-US" sz="2400" dirty="0">
                <a:solidFill>
                  <a:srgbClr val="002060"/>
                </a:solidFill>
              </a:rPr>
              <a:t>down the creative process. </a:t>
            </a:r>
            <a:endParaRPr lang="ru-RU" sz="2400" dirty="0" smtClean="0">
              <a:solidFill>
                <a:srgbClr val="002060"/>
              </a:solidFill>
            </a:endParaRPr>
          </a:p>
          <a:p>
            <a:pPr marL="457200" indent="-457200" algn="just">
              <a:buFont typeface="Wingdings" panose="05000000000000000000" pitchFamily="2" charset="2"/>
              <a:buChar char="v"/>
            </a:pPr>
            <a:r>
              <a:rPr lang="en-US" sz="2400" dirty="0" smtClean="0">
                <a:solidFill>
                  <a:srgbClr val="002060"/>
                </a:solidFill>
              </a:rPr>
              <a:t>Perhaps </a:t>
            </a:r>
            <a:r>
              <a:rPr lang="en-US" sz="2400" dirty="0">
                <a:solidFill>
                  <a:srgbClr val="002060"/>
                </a:solidFill>
              </a:rPr>
              <a:t>this is just a way of self-justification: when there is no time or opportunity to obtain larger amount of knowledge, people try to assure themselves that it is not so necessary.</a:t>
            </a:r>
            <a:endParaRPr lang="ru-RU" sz="2400" dirty="0">
              <a:solidFill>
                <a:srgbClr val="00206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608513294"/>
              </p:ext>
            </p:extLst>
          </p:nvPr>
        </p:nvGraphicFramePr>
        <p:xfrm>
          <a:off x="439079" y="139446"/>
          <a:ext cx="8540150" cy="1121664"/>
        </p:xfrm>
        <a:graphic>
          <a:graphicData uri="http://schemas.openxmlformats.org/drawingml/2006/table">
            <a:tbl>
              <a:tblPr firstRow="1" firstCol="1" bandRow="1" bandCol="1">
                <a:tableStyleId>{7DF18680-E054-41AD-8BC1-D1AEF772440D}</a:tableStyleId>
              </a:tblPr>
              <a:tblGrid>
                <a:gridCol w="271979"/>
                <a:gridCol w="3920331"/>
                <a:gridCol w="358810"/>
                <a:gridCol w="3630366"/>
                <a:gridCol w="358664"/>
              </a:tblGrid>
              <a:tr h="160081">
                <a:tc>
                  <a:txBody>
                    <a:bodyPr/>
                    <a:lstStyle/>
                    <a:p>
                      <a:pPr algn="just">
                        <a:lnSpc>
                          <a:spcPct val="115000"/>
                        </a:lnSpc>
                        <a:spcAft>
                          <a:spcPts val="0"/>
                        </a:spcAft>
                      </a:pPr>
                      <a:r>
                        <a:rPr lang="en-US" sz="1600" dirty="0">
                          <a:effectLst/>
                        </a:rPr>
                        <a:t> </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First alternative</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a:effectLst/>
                        </a:rPr>
                        <a:t>Second alternative</a:t>
                      </a:r>
                      <a:endParaRPr lang="ru-RU" sz="160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r>
              <a:tr h="715245">
                <a:tc>
                  <a:txBody>
                    <a:bodyPr/>
                    <a:lstStyle/>
                    <a:p>
                      <a:pPr algn="just">
                        <a:lnSpc>
                          <a:spcPct val="115000"/>
                        </a:lnSpc>
                        <a:spcAft>
                          <a:spcPts val="0"/>
                        </a:spcAft>
                      </a:pPr>
                      <a:r>
                        <a:rPr lang="ru-RU" sz="1600" dirty="0">
                          <a:effectLst/>
                        </a:rPr>
                        <a:t>5</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600" dirty="0">
                          <a:effectLst/>
                        </a:rPr>
                        <a:t>Make every effort to know everything that relates to his area of work</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600" dirty="0">
                          <a:effectLst/>
                        </a:rPr>
                        <a:t>82</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600" dirty="0">
                          <a:effectLst/>
                        </a:rPr>
                        <a:t>Do not seek to learn everything, because excessive erudition sometimes inhibits creativity, as they say, “blear” eyes. </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18</a:t>
                      </a:r>
                      <a:endParaRPr lang="ru-RU" sz="1600" dirty="0">
                        <a:effectLst/>
                        <a:latin typeface="Calibri"/>
                        <a:ea typeface="Times New Roman"/>
                        <a:cs typeface="Times New Roman"/>
                      </a:endParaRPr>
                    </a:p>
                  </a:txBody>
                  <a:tcPr marL="42678" marR="42678" marT="0" marB="0"/>
                </a:tc>
              </a:tr>
            </a:tbl>
          </a:graphicData>
        </a:graphic>
      </p:graphicFrame>
    </p:spTree>
    <p:extLst>
      <p:ext uri="{BB962C8B-B14F-4D97-AF65-F5344CB8AC3E}">
        <p14:creationId xmlns:p14="http://schemas.microsoft.com/office/powerpoint/2010/main" val="32439788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79559" y="1397463"/>
            <a:ext cx="8574658" cy="5293757"/>
          </a:xfrm>
          <a:prstGeom prst="rect">
            <a:avLst/>
          </a:prstGeom>
        </p:spPr>
        <p:txBody>
          <a:bodyPr wrap="square">
            <a:spAutoFit/>
          </a:bodyPr>
          <a:lstStyle/>
          <a:p>
            <a:pPr marL="457200" indent="-457200" algn="just">
              <a:buFont typeface="Wingdings" panose="05000000000000000000" pitchFamily="2" charset="2"/>
              <a:buChar char="Ø"/>
            </a:pPr>
            <a:r>
              <a:rPr lang="en-US" sz="2600" dirty="0">
                <a:solidFill>
                  <a:srgbClr val="002060"/>
                </a:solidFill>
              </a:rPr>
              <a:t>Thoroughness in the wording and details is one of the main requirements of scientific publications, and it is followed by 63% of Voronezh scientists when submitting their articles to magazines. </a:t>
            </a:r>
          </a:p>
          <a:p>
            <a:pPr marL="723900" indent="-368300" algn="just">
              <a:buFont typeface="Wingdings" pitchFamily="2" charset="2"/>
              <a:buChar char="v"/>
            </a:pPr>
            <a:r>
              <a:rPr lang="en-US" sz="2600" dirty="0" smtClean="0">
                <a:solidFill>
                  <a:srgbClr val="002060"/>
                </a:solidFill>
              </a:rPr>
              <a:t>More </a:t>
            </a:r>
            <a:r>
              <a:rPr lang="en-US" sz="2600" dirty="0">
                <a:solidFill>
                  <a:srgbClr val="002060"/>
                </a:solidFill>
              </a:rPr>
              <a:t>often </a:t>
            </a:r>
            <a:r>
              <a:rPr lang="en-US" sz="2600" dirty="0" smtClean="0">
                <a:solidFill>
                  <a:srgbClr val="002060"/>
                </a:solidFill>
              </a:rPr>
              <a:t>this </a:t>
            </a:r>
            <a:r>
              <a:rPr lang="en-US" sz="2600" dirty="0">
                <a:solidFill>
                  <a:srgbClr val="002060"/>
                </a:solidFill>
              </a:rPr>
              <a:t>rule is followed by scientists over 50 years – people of the old Soviet school, who were taught to detail the concepts as the main virtue. </a:t>
            </a:r>
            <a:endParaRPr lang="ru-RU" sz="2600" dirty="0" smtClean="0">
              <a:solidFill>
                <a:srgbClr val="002060"/>
              </a:solidFill>
            </a:endParaRPr>
          </a:p>
          <a:p>
            <a:pPr marL="457200" indent="-457200" algn="just">
              <a:buFont typeface="Wingdings" panose="05000000000000000000" pitchFamily="2" charset="2"/>
              <a:buChar char="Ø"/>
            </a:pPr>
            <a:r>
              <a:rPr lang="en-US" sz="2600" dirty="0" smtClean="0">
                <a:solidFill>
                  <a:srgbClr val="002060"/>
                </a:solidFill>
              </a:rPr>
              <a:t>However</a:t>
            </a:r>
            <a:r>
              <a:rPr lang="en-US" sz="2600" dirty="0">
                <a:solidFill>
                  <a:srgbClr val="002060"/>
                </a:solidFill>
              </a:rPr>
              <a:t>, 37% of respondents today try to convey to the reader the main </a:t>
            </a:r>
            <a:r>
              <a:rPr lang="en-US" sz="2600" dirty="0" smtClean="0">
                <a:solidFill>
                  <a:srgbClr val="002060"/>
                </a:solidFill>
              </a:rPr>
              <a:t>idea </a:t>
            </a:r>
            <a:r>
              <a:rPr lang="en-US" sz="2600" dirty="0">
                <a:solidFill>
                  <a:srgbClr val="002060"/>
                </a:solidFill>
              </a:rPr>
              <a:t>and not to be pedants in the details. </a:t>
            </a:r>
            <a:endParaRPr lang="ru-RU" sz="2600" dirty="0" smtClean="0">
              <a:solidFill>
                <a:srgbClr val="002060"/>
              </a:solidFill>
            </a:endParaRPr>
          </a:p>
          <a:p>
            <a:pPr marL="914400" lvl="1" indent="-457200" algn="just">
              <a:buFont typeface="Wingdings" panose="05000000000000000000" pitchFamily="2" charset="2"/>
              <a:buChar char="v"/>
            </a:pPr>
            <a:r>
              <a:rPr lang="en-US" sz="2600" dirty="0" smtClean="0">
                <a:solidFill>
                  <a:srgbClr val="002060"/>
                </a:solidFill>
              </a:rPr>
              <a:t>Of </a:t>
            </a:r>
            <a:r>
              <a:rPr lang="en-US" sz="2600" dirty="0">
                <a:solidFill>
                  <a:srgbClr val="002060"/>
                </a:solidFill>
              </a:rPr>
              <a:t>course, primarily humanitarians (41%) can afford it; technicians do so less often (35%). </a:t>
            </a:r>
            <a:endParaRPr lang="ru-RU" sz="2600" dirty="0" smtClean="0">
              <a:solidFill>
                <a:srgbClr val="002060"/>
              </a:solidFill>
            </a:endParaRPr>
          </a:p>
          <a:p>
            <a:pPr marL="457200" indent="-457200" algn="just">
              <a:buFont typeface="Wingdings" panose="05000000000000000000" pitchFamily="2" charset="2"/>
              <a:buChar char="Ø"/>
            </a:pPr>
            <a:r>
              <a:rPr lang="en-US" sz="2600" dirty="0" smtClean="0">
                <a:solidFill>
                  <a:srgbClr val="002060"/>
                </a:solidFill>
              </a:rPr>
              <a:t>The </a:t>
            </a:r>
            <a:r>
              <a:rPr lang="en-US" sz="2600" dirty="0">
                <a:solidFill>
                  <a:srgbClr val="002060"/>
                </a:solidFill>
              </a:rPr>
              <a:t>higher the scientific rank of respondents, the more pedantic they are with the wording in their </a:t>
            </a:r>
            <a:r>
              <a:rPr lang="en-US" sz="2600" dirty="0" smtClean="0">
                <a:solidFill>
                  <a:srgbClr val="002060"/>
                </a:solidFill>
              </a:rPr>
              <a:t>publications.</a:t>
            </a:r>
            <a:endParaRPr lang="ru-RU" sz="2600" dirty="0">
              <a:solidFill>
                <a:srgbClr val="00206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121218744"/>
              </p:ext>
            </p:extLst>
          </p:nvPr>
        </p:nvGraphicFramePr>
        <p:xfrm>
          <a:off x="439079" y="248939"/>
          <a:ext cx="8540150" cy="1121664"/>
        </p:xfrm>
        <a:graphic>
          <a:graphicData uri="http://schemas.openxmlformats.org/drawingml/2006/table">
            <a:tbl>
              <a:tblPr firstRow="1" firstCol="1" bandRow="1" bandCol="1">
                <a:tableStyleId>{7DF18680-E054-41AD-8BC1-D1AEF772440D}</a:tableStyleId>
              </a:tblPr>
              <a:tblGrid>
                <a:gridCol w="271979"/>
                <a:gridCol w="3920331"/>
                <a:gridCol w="358810"/>
                <a:gridCol w="3630366"/>
                <a:gridCol w="358664"/>
              </a:tblGrid>
              <a:tr h="160081">
                <a:tc>
                  <a:txBody>
                    <a:bodyPr/>
                    <a:lstStyle/>
                    <a:p>
                      <a:pPr algn="just">
                        <a:lnSpc>
                          <a:spcPct val="115000"/>
                        </a:lnSpc>
                        <a:spcAft>
                          <a:spcPts val="0"/>
                        </a:spcAft>
                      </a:pPr>
                      <a:r>
                        <a:rPr lang="en-US" sz="1600" dirty="0">
                          <a:effectLst/>
                        </a:rPr>
                        <a:t> </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First alternative</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a:effectLst/>
                        </a:rPr>
                        <a:t>Second alternative</a:t>
                      </a:r>
                      <a:endParaRPr lang="ru-RU" sz="160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r>
              <a:tr h="320161">
                <a:tc>
                  <a:txBody>
                    <a:bodyPr/>
                    <a:lstStyle/>
                    <a:p>
                      <a:pPr algn="just">
                        <a:lnSpc>
                          <a:spcPct val="115000"/>
                        </a:lnSpc>
                        <a:spcAft>
                          <a:spcPts val="0"/>
                        </a:spcAft>
                      </a:pPr>
                      <a:r>
                        <a:rPr lang="en-US" sz="1600" dirty="0">
                          <a:effectLst/>
                        </a:rPr>
                        <a:t>6</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600" dirty="0">
                          <a:effectLst/>
                        </a:rPr>
                        <a:t>In scientific articles I try to be as thorough as possible in the wording and </a:t>
                      </a:r>
                      <a:r>
                        <a:rPr lang="en-US" sz="1600" dirty="0" smtClean="0">
                          <a:effectLst/>
                        </a:rPr>
                        <a:t>details</a:t>
                      </a:r>
                      <a:r>
                        <a:rPr lang="ru-RU" sz="1600" dirty="0" smtClean="0">
                          <a:effectLst/>
                        </a:rPr>
                        <a:t>.</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63</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600" dirty="0">
                          <a:effectLst/>
                        </a:rPr>
                        <a:t>In scientific articles I try to reflect the essence, </a:t>
                      </a:r>
                      <a:r>
                        <a:rPr lang="en-US" sz="1600" dirty="0" smtClean="0">
                          <a:effectLst/>
                        </a:rPr>
                        <a:t>idea </a:t>
                      </a:r>
                      <a:r>
                        <a:rPr lang="en-US" sz="1600" dirty="0">
                          <a:effectLst/>
                        </a:rPr>
                        <a:t>and not to be a pedant in the details.</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600" dirty="0">
                          <a:effectLst/>
                        </a:rPr>
                        <a:t>37</a:t>
                      </a:r>
                      <a:endParaRPr lang="ru-RU" sz="1600" dirty="0">
                        <a:effectLst/>
                        <a:latin typeface="Calibri"/>
                        <a:ea typeface="Times New Roman"/>
                        <a:cs typeface="Times New Roman"/>
                      </a:endParaRPr>
                    </a:p>
                  </a:txBody>
                  <a:tcPr marL="42678" marR="42678" marT="0" marB="0"/>
                </a:tc>
              </a:tr>
            </a:tbl>
          </a:graphicData>
        </a:graphic>
      </p:graphicFrame>
    </p:spTree>
    <p:extLst>
      <p:ext uri="{BB962C8B-B14F-4D97-AF65-F5344CB8AC3E}">
        <p14:creationId xmlns:p14="http://schemas.microsoft.com/office/powerpoint/2010/main" val="10550413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22689" y="1423341"/>
            <a:ext cx="8574658" cy="4832092"/>
          </a:xfrm>
          <a:prstGeom prst="rect">
            <a:avLst/>
          </a:prstGeom>
        </p:spPr>
        <p:txBody>
          <a:bodyPr wrap="square">
            <a:spAutoFit/>
          </a:bodyPr>
          <a:lstStyle/>
          <a:p>
            <a:pPr marL="342900" indent="-342900" algn="just">
              <a:buFont typeface="Wingdings" panose="05000000000000000000" pitchFamily="2" charset="2"/>
              <a:buChar char="Ø"/>
            </a:pPr>
            <a:r>
              <a:rPr lang="en-US" sz="2200" dirty="0">
                <a:solidFill>
                  <a:srgbClr val="002060"/>
                </a:solidFill>
              </a:rPr>
              <a:t>Another thing is giving lectures for students. Here only half of the respondents (50%) try to observe thoroughness in the wording and details. </a:t>
            </a:r>
            <a:endParaRPr lang="ru-RU" sz="2200" dirty="0" smtClean="0">
              <a:solidFill>
                <a:srgbClr val="002060"/>
              </a:solidFill>
            </a:endParaRPr>
          </a:p>
          <a:p>
            <a:pPr marL="800100" lvl="1" indent="-342900" algn="just">
              <a:buFont typeface="Wingdings" panose="05000000000000000000" pitchFamily="2" charset="2"/>
              <a:buChar char="v"/>
            </a:pPr>
            <a:r>
              <a:rPr lang="en-US" sz="2200" dirty="0" smtClean="0">
                <a:solidFill>
                  <a:srgbClr val="002060"/>
                </a:solidFill>
              </a:rPr>
              <a:t>This </a:t>
            </a:r>
            <a:r>
              <a:rPr lang="en-US" sz="2200" dirty="0">
                <a:solidFill>
                  <a:srgbClr val="002060"/>
                </a:solidFill>
              </a:rPr>
              <a:t>rule is more often followed by the representatives of the technical sciences, whereas the humanitarians can afford to take liberty. </a:t>
            </a:r>
            <a:endParaRPr lang="ru-RU" sz="2200" dirty="0" smtClean="0">
              <a:solidFill>
                <a:srgbClr val="002060"/>
              </a:solidFill>
            </a:endParaRPr>
          </a:p>
          <a:p>
            <a:pPr marL="342900" indent="-342900" algn="just">
              <a:buFont typeface="Wingdings" panose="05000000000000000000" pitchFamily="2" charset="2"/>
              <a:buChar char="Ø"/>
            </a:pPr>
            <a:r>
              <a:rPr lang="en-US" sz="2200" dirty="0" smtClean="0">
                <a:solidFill>
                  <a:srgbClr val="002060"/>
                </a:solidFill>
              </a:rPr>
              <a:t>44</a:t>
            </a:r>
            <a:r>
              <a:rPr lang="en-US" sz="2200" dirty="0">
                <a:solidFill>
                  <a:srgbClr val="002060"/>
                </a:solidFill>
              </a:rPr>
              <a:t>% of respondents honestly admit that they try to convey to the audience only the essence of the </a:t>
            </a:r>
            <a:r>
              <a:rPr lang="en-US" sz="2200" dirty="0" smtClean="0">
                <a:solidFill>
                  <a:srgbClr val="002060"/>
                </a:solidFill>
              </a:rPr>
              <a:t>idea without </a:t>
            </a:r>
            <a:r>
              <a:rPr lang="en-US" sz="2200" dirty="0">
                <a:solidFill>
                  <a:srgbClr val="002060"/>
                </a:solidFill>
              </a:rPr>
              <a:t>going into details. </a:t>
            </a:r>
            <a:endParaRPr lang="ru-RU" sz="2200" dirty="0" smtClean="0">
              <a:solidFill>
                <a:srgbClr val="002060"/>
              </a:solidFill>
            </a:endParaRPr>
          </a:p>
          <a:p>
            <a:pPr marL="800100" lvl="1" indent="-342900" algn="just">
              <a:buFont typeface="Wingdings" panose="05000000000000000000" pitchFamily="2" charset="2"/>
              <a:buChar char="v"/>
            </a:pPr>
            <a:r>
              <a:rPr lang="en-US" sz="2200" dirty="0" smtClean="0">
                <a:solidFill>
                  <a:srgbClr val="002060"/>
                </a:solidFill>
              </a:rPr>
              <a:t>There </a:t>
            </a:r>
            <a:r>
              <a:rPr lang="en-US" sz="2200" dirty="0">
                <a:solidFill>
                  <a:srgbClr val="002060"/>
                </a:solidFill>
              </a:rPr>
              <a:t>is a majority of such teachers among humanitarians – 52%, whereas among technicians - 31%. </a:t>
            </a:r>
            <a:endParaRPr lang="ru-RU" sz="2200" dirty="0" smtClean="0">
              <a:solidFill>
                <a:srgbClr val="002060"/>
              </a:solidFill>
            </a:endParaRPr>
          </a:p>
          <a:p>
            <a:pPr marL="342900" indent="-342900" algn="just">
              <a:buFont typeface="Wingdings" panose="05000000000000000000" pitchFamily="2" charset="2"/>
              <a:buChar char="Ø"/>
            </a:pPr>
            <a:r>
              <a:rPr lang="en-US" sz="2200" dirty="0" smtClean="0">
                <a:solidFill>
                  <a:srgbClr val="002060"/>
                </a:solidFill>
              </a:rPr>
              <a:t>In </a:t>
            </a:r>
            <a:r>
              <a:rPr lang="en-US" sz="2200" dirty="0">
                <a:solidFill>
                  <a:srgbClr val="002060"/>
                </a:solidFill>
              </a:rPr>
              <a:t>this case, the higher the scientific rank of respondents, the more often they try to reflect the essence, the idea in the lectures and not to be a pedant in the </a:t>
            </a:r>
            <a:r>
              <a:rPr lang="en-US" sz="2200" dirty="0" smtClean="0">
                <a:solidFill>
                  <a:srgbClr val="002060"/>
                </a:solidFill>
              </a:rPr>
              <a:t>details, </a:t>
            </a:r>
            <a:r>
              <a:rPr lang="en-US" sz="2200" i="1" dirty="0">
                <a:solidFill>
                  <a:srgbClr val="002060"/>
                </a:solidFill>
              </a:rPr>
              <a:t>i.e. the desire is opposite to the rule that they follow in scientific publications.</a:t>
            </a:r>
            <a:endParaRPr lang="ru-RU" sz="2200" i="1" dirty="0">
              <a:solidFill>
                <a:srgbClr val="00206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945977049"/>
              </p:ext>
            </p:extLst>
          </p:nvPr>
        </p:nvGraphicFramePr>
        <p:xfrm>
          <a:off x="439079" y="248939"/>
          <a:ext cx="8540150" cy="1121664"/>
        </p:xfrm>
        <a:graphic>
          <a:graphicData uri="http://schemas.openxmlformats.org/drawingml/2006/table">
            <a:tbl>
              <a:tblPr firstRow="1" firstCol="1" bandRow="1" bandCol="1">
                <a:tableStyleId>{7DF18680-E054-41AD-8BC1-D1AEF772440D}</a:tableStyleId>
              </a:tblPr>
              <a:tblGrid>
                <a:gridCol w="271979"/>
                <a:gridCol w="3920331"/>
                <a:gridCol w="358810"/>
                <a:gridCol w="3630366"/>
                <a:gridCol w="358664"/>
              </a:tblGrid>
              <a:tr h="160081">
                <a:tc>
                  <a:txBody>
                    <a:bodyPr/>
                    <a:lstStyle/>
                    <a:p>
                      <a:pPr algn="just">
                        <a:lnSpc>
                          <a:spcPct val="115000"/>
                        </a:lnSpc>
                        <a:spcAft>
                          <a:spcPts val="0"/>
                        </a:spcAft>
                      </a:pPr>
                      <a:r>
                        <a:rPr lang="en-US" sz="1600" dirty="0">
                          <a:effectLst/>
                        </a:rPr>
                        <a:t> </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First alternative</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a:effectLst/>
                        </a:rPr>
                        <a:t>Second alternative</a:t>
                      </a:r>
                      <a:endParaRPr lang="ru-RU" sz="160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r>
              <a:tr h="320161">
                <a:tc>
                  <a:txBody>
                    <a:bodyPr/>
                    <a:lstStyle/>
                    <a:p>
                      <a:pPr algn="just">
                        <a:lnSpc>
                          <a:spcPct val="115000"/>
                        </a:lnSpc>
                        <a:spcAft>
                          <a:spcPts val="0"/>
                        </a:spcAft>
                      </a:pPr>
                      <a:r>
                        <a:rPr lang="ru-RU" sz="1600" dirty="0">
                          <a:effectLst/>
                        </a:rPr>
                        <a:t>7</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600" dirty="0">
                          <a:effectLst/>
                        </a:rPr>
                        <a:t>In lectures I try to be as thorough as possible in the wording and details</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600" dirty="0">
                          <a:effectLst/>
                        </a:rPr>
                        <a:t>50</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600" dirty="0">
                          <a:effectLst/>
                        </a:rPr>
                        <a:t>In lectures for students I try to reflect the essence, the idea, and not to be a pedant in details.</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600" dirty="0">
                          <a:effectLst/>
                        </a:rPr>
                        <a:t>44</a:t>
                      </a:r>
                      <a:endParaRPr lang="ru-RU" sz="1600" dirty="0">
                        <a:effectLst/>
                        <a:latin typeface="Calibri"/>
                        <a:ea typeface="Times New Roman"/>
                        <a:cs typeface="Times New Roman"/>
                      </a:endParaRPr>
                    </a:p>
                  </a:txBody>
                  <a:tcPr marL="42678" marR="42678" marT="0" marB="0"/>
                </a:tc>
              </a:tr>
            </a:tbl>
          </a:graphicData>
        </a:graphic>
      </p:graphicFrame>
    </p:spTree>
    <p:extLst>
      <p:ext uri="{BB962C8B-B14F-4D97-AF65-F5344CB8AC3E}">
        <p14:creationId xmlns:p14="http://schemas.microsoft.com/office/powerpoint/2010/main" val="34102066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6429" y="1682121"/>
            <a:ext cx="8574658" cy="4893647"/>
          </a:xfrm>
          <a:prstGeom prst="rect">
            <a:avLst/>
          </a:prstGeom>
        </p:spPr>
        <p:txBody>
          <a:bodyPr wrap="square">
            <a:spAutoFit/>
          </a:bodyPr>
          <a:lstStyle/>
          <a:p>
            <a:pPr marL="342900" indent="-342900" algn="just">
              <a:buFont typeface="Wingdings" panose="05000000000000000000" pitchFamily="2" charset="2"/>
              <a:buChar char="Ø"/>
            </a:pPr>
            <a:r>
              <a:rPr lang="en-US" sz="2400" dirty="0" smtClean="0">
                <a:solidFill>
                  <a:srgbClr val="002060"/>
                </a:solidFill>
              </a:rPr>
              <a:t>Main </a:t>
            </a:r>
            <a:r>
              <a:rPr lang="en-US" sz="2400" dirty="0">
                <a:solidFill>
                  <a:srgbClr val="002060"/>
                </a:solidFill>
              </a:rPr>
              <a:t>credo of 70% of Voronezh scientists is to put all their energy into the education of a new generation of scientists, to teach a lot to bring their ideas to more students. </a:t>
            </a:r>
            <a:endParaRPr lang="ru-RU" sz="2400" dirty="0" smtClean="0">
              <a:solidFill>
                <a:srgbClr val="002060"/>
              </a:solidFill>
            </a:endParaRPr>
          </a:p>
          <a:p>
            <a:pPr marL="342900" indent="-342900" algn="just">
              <a:buFont typeface="Wingdings" panose="05000000000000000000" pitchFamily="2" charset="2"/>
              <a:buChar char="Ø"/>
            </a:pPr>
            <a:r>
              <a:rPr lang="en-US" sz="2400" dirty="0" smtClean="0">
                <a:solidFill>
                  <a:srgbClr val="002060"/>
                </a:solidFill>
              </a:rPr>
              <a:t>At </a:t>
            </a:r>
            <a:r>
              <a:rPr lang="en-US" sz="2400" dirty="0">
                <a:solidFill>
                  <a:srgbClr val="002060"/>
                </a:solidFill>
              </a:rPr>
              <a:t>the same time, 30% of respondents prefer to engage in scientific research and not to give too much time to teaching in the </a:t>
            </a:r>
            <a:r>
              <a:rPr lang="en-US" sz="2400" dirty="0">
                <a:solidFill>
                  <a:srgbClr val="002060"/>
                </a:solidFill>
              </a:rPr>
              <a:t>detriment </a:t>
            </a:r>
            <a:r>
              <a:rPr lang="en-US" sz="2400" dirty="0">
                <a:solidFill>
                  <a:srgbClr val="002060"/>
                </a:solidFill>
              </a:rPr>
              <a:t>of science. </a:t>
            </a:r>
            <a:endParaRPr lang="ru-RU" sz="2400" dirty="0" smtClean="0">
              <a:solidFill>
                <a:srgbClr val="002060"/>
              </a:solidFill>
            </a:endParaRPr>
          </a:p>
          <a:p>
            <a:pPr marL="800100" lvl="1" indent="-342900" algn="just">
              <a:buFont typeface="Wingdings" panose="05000000000000000000" pitchFamily="2" charset="2"/>
              <a:buChar char="v"/>
            </a:pPr>
            <a:r>
              <a:rPr lang="en-US" sz="2400" dirty="0" smtClean="0">
                <a:solidFill>
                  <a:srgbClr val="002060"/>
                </a:solidFill>
              </a:rPr>
              <a:t>Eminent </a:t>
            </a:r>
            <a:r>
              <a:rPr lang="en-US" sz="2400" dirty="0">
                <a:solidFill>
                  <a:srgbClr val="002060"/>
                </a:solidFill>
              </a:rPr>
              <a:t>professors (42%) and doctors (52%) are ready to devote themselves to the researches. </a:t>
            </a:r>
            <a:endParaRPr lang="ru-RU" sz="2400" dirty="0" smtClean="0">
              <a:solidFill>
                <a:srgbClr val="002060"/>
              </a:solidFill>
            </a:endParaRPr>
          </a:p>
          <a:p>
            <a:pPr marL="342900" indent="-342900" algn="just">
              <a:buFont typeface="Wingdings" panose="05000000000000000000" pitchFamily="2" charset="2"/>
              <a:buChar char="Ø"/>
            </a:pPr>
            <a:r>
              <a:rPr lang="en-US" sz="2400" dirty="0" smtClean="0">
                <a:solidFill>
                  <a:srgbClr val="002060"/>
                </a:solidFill>
              </a:rPr>
              <a:t>Research </a:t>
            </a:r>
            <a:r>
              <a:rPr lang="en-US" sz="2400" dirty="0">
                <a:solidFill>
                  <a:srgbClr val="002060"/>
                </a:solidFill>
              </a:rPr>
              <a:t>activity attracts technical scientists for 41%, humanitarians - 27%. </a:t>
            </a:r>
            <a:endParaRPr lang="ru-RU" sz="2400" dirty="0" smtClean="0">
              <a:solidFill>
                <a:srgbClr val="002060"/>
              </a:solidFill>
            </a:endParaRPr>
          </a:p>
          <a:p>
            <a:pPr marL="342900" indent="-342900" algn="just">
              <a:buFont typeface="Wingdings" panose="05000000000000000000" pitchFamily="2" charset="2"/>
              <a:buChar char="Ø"/>
            </a:pPr>
            <a:r>
              <a:rPr lang="en-US" sz="2400" dirty="0" smtClean="0">
                <a:solidFill>
                  <a:srgbClr val="002060"/>
                </a:solidFill>
              </a:rPr>
              <a:t>The </a:t>
            </a:r>
            <a:r>
              <a:rPr lang="en-US" sz="2400" dirty="0">
                <a:solidFill>
                  <a:srgbClr val="002060"/>
                </a:solidFill>
              </a:rPr>
              <a:t>vast majority of respondents- humanitarians (73%) consider teaching as their life's work, while among scientists with a technical profile of education – only 53%.</a:t>
            </a:r>
            <a:endParaRPr lang="ru-RU" sz="2400" dirty="0">
              <a:solidFill>
                <a:srgbClr val="00206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2290350162"/>
              </p:ext>
            </p:extLst>
          </p:nvPr>
        </p:nvGraphicFramePr>
        <p:xfrm>
          <a:off x="439079" y="248939"/>
          <a:ext cx="8540150" cy="1402080"/>
        </p:xfrm>
        <a:graphic>
          <a:graphicData uri="http://schemas.openxmlformats.org/drawingml/2006/table">
            <a:tbl>
              <a:tblPr firstRow="1" firstCol="1" bandRow="1" bandCol="1">
                <a:tableStyleId>{7DF18680-E054-41AD-8BC1-D1AEF772440D}</a:tableStyleId>
              </a:tblPr>
              <a:tblGrid>
                <a:gridCol w="271979"/>
                <a:gridCol w="3920331"/>
                <a:gridCol w="358810"/>
                <a:gridCol w="3630366"/>
                <a:gridCol w="358664"/>
              </a:tblGrid>
              <a:tr h="160081">
                <a:tc>
                  <a:txBody>
                    <a:bodyPr/>
                    <a:lstStyle/>
                    <a:p>
                      <a:pPr algn="just">
                        <a:lnSpc>
                          <a:spcPct val="115000"/>
                        </a:lnSpc>
                        <a:spcAft>
                          <a:spcPts val="0"/>
                        </a:spcAft>
                      </a:pPr>
                      <a:r>
                        <a:rPr lang="en-US" sz="1600" dirty="0">
                          <a:effectLst/>
                        </a:rPr>
                        <a:t> </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First alternative</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a:effectLst/>
                        </a:rPr>
                        <a:t>Second alternative</a:t>
                      </a:r>
                      <a:endParaRPr lang="ru-RU" sz="160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r>
              <a:tr h="320161">
                <a:tc>
                  <a:txBody>
                    <a:bodyPr/>
                    <a:lstStyle/>
                    <a:p>
                      <a:pPr algn="just">
                        <a:lnSpc>
                          <a:spcPct val="115000"/>
                        </a:lnSpc>
                        <a:spcAft>
                          <a:spcPts val="0"/>
                        </a:spcAft>
                      </a:pPr>
                      <a:r>
                        <a:rPr lang="ru-RU" sz="1600" dirty="0">
                          <a:effectLst/>
                        </a:rPr>
                        <a:t>8</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600" dirty="0">
                          <a:effectLst/>
                        </a:rPr>
                        <a:t>The main thing is to put all your energy into the education of a new generation of scientists, teach a lot to bring your ideas to more students</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600" dirty="0">
                          <a:effectLst/>
                        </a:rPr>
                        <a:t>70</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600" dirty="0">
                          <a:effectLst/>
                        </a:rPr>
                        <a:t>The main thing is to engage in scientific research and not to give too much time to teaching </a:t>
                      </a:r>
                      <a:r>
                        <a:rPr lang="en-US" sz="1600" dirty="0" smtClean="0">
                          <a:effectLst/>
                        </a:rPr>
                        <a:t>to the detriment of </a:t>
                      </a:r>
                      <a:r>
                        <a:rPr lang="en-US" sz="1600" dirty="0">
                          <a:effectLst/>
                        </a:rPr>
                        <a:t>science</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600" dirty="0">
                          <a:effectLst/>
                        </a:rPr>
                        <a:t>30</a:t>
                      </a:r>
                      <a:endParaRPr lang="ru-RU" sz="1600" dirty="0">
                        <a:effectLst/>
                        <a:latin typeface="Calibri"/>
                        <a:ea typeface="Times New Roman"/>
                        <a:cs typeface="Times New Roman"/>
                      </a:endParaRPr>
                    </a:p>
                  </a:txBody>
                  <a:tcPr marL="42678" marR="42678" marT="0" marB="0"/>
                </a:tc>
              </a:tr>
            </a:tbl>
          </a:graphicData>
        </a:graphic>
      </p:graphicFrame>
    </p:spTree>
    <p:extLst>
      <p:ext uri="{BB962C8B-B14F-4D97-AF65-F5344CB8AC3E}">
        <p14:creationId xmlns:p14="http://schemas.microsoft.com/office/powerpoint/2010/main" val="35473524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94733" y="2191055"/>
            <a:ext cx="8811240" cy="4401205"/>
          </a:xfrm>
          <a:prstGeom prst="rect">
            <a:avLst/>
          </a:prstGeom>
        </p:spPr>
        <p:txBody>
          <a:bodyPr wrap="square">
            <a:spAutoFit/>
          </a:bodyPr>
          <a:lstStyle/>
          <a:p>
            <a:pPr marL="342900" indent="-342900" algn="just">
              <a:buFont typeface="Wingdings" pitchFamily="2" charset="2"/>
              <a:buChar char="Ø"/>
            </a:pPr>
            <a:r>
              <a:rPr lang="en-US" sz="2000" dirty="0">
                <a:solidFill>
                  <a:srgbClr val="002060"/>
                </a:solidFill>
              </a:rPr>
              <a:t>If the Russian scientist made a discovery while living in another country, he should indicate when publishing that he is from Russia. </a:t>
            </a:r>
            <a:r>
              <a:rPr lang="en-US" sz="2000" dirty="0" smtClean="0">
                <a:solidFill>
                  <a:srgbClr val="002060"/>
                </a:solidFill>
              </a:rPr>
              <a:t>74% of </a:t>
            </a:r>
            <a:r>
              <a:rPr lang="en-US" sz="2000" dirty="0">
                <a:solidFill>
                  <a:srgbClr val="002060"/>
                </a:solidFill>
              </a:rPr>
              <a:t>Voronezh scientists </a:t>
            </a:r>
            <a:r>
              <a:rPr lang="en-US" sz="2000" dirty="0" smtClean="0">
                <a:solidFill>
                  <a:srgbClr val="002060"/>
                </a:solidFill>
              </a:rPr>
              <a:t>are </a:t>
            </a:r>
            <a:r>
              <a:rPr lang="en-US" sz="2000" dirty="0">
                <a:solidFill>
                  <a:srgbClr val="002060"/>
                </a:solidFill>
              </a:rPr>
              <a:t>sure of this because each scientific discovery honors the </a:t>
            </a:r>
            <a:r>
              <a:rPr lang="en-US" sz="2000" dirty="0" smtClean="0">
                <a:solidFill>
                  <a:srgbClr val="002060"/>
                </a:solidFill>
              </a:rPr>
              <a:t>nation</a:t>
            </a:r>
            <a:r>
              <a:rPr lang="ru-RU" sz="2000" dirty="0" smtClean="0">
                <a:solidFill>
                  <a:srgbClr val="002060"/>
                </a:solidFill>
              </a:rPr>
              <a:t> </a:t>
            </a:r>
            <a:r>
              <a:rPr lang="en-US" sz="2000" dirty="0" smtClean="0">
                <a:solidFill>
                  <a:srgbClr val="002060"/>
                </a:solidFill>
              </a:rPr>
              <a:t>which he</a:t>
            </a:r>
            <a:r>
              <a:rPr lang="ru-RU" sz="2000" dirty="0" smtClean="0">
                <a:solidFill>
                  <a:srgbClr val="002060"/>
                </a:solidFill>
              </a:rPr>
              <a:t> </a:t>
            </a:r>
            <a:r>
              <a:rPr lang="en-US" sz="2000" dirty="0" smtClean="0">
                <a:solidFill>
                  <a:srgbClr val="002060"/>
                </a:solidFill>
              </a:rPr>
              <a:t>represents and </a:t>
            </a:r>
            <a:r>
              <a:rPr lang="en-US" sz="2000" dirty="0">
                <a:solidFill>
                  <a:srgbClr val="002060"/>
                </a:solidFill>
              </a:rPr>
              <a:t>has the "country of record". </a:t>
            </a:r>
            <a:endParaRPr lang="ru-RU" sz="2000" dirty="0" smtClean="0">
              <a:solidFill>
                <a:srgbClr val="002060"/>
              </a:solidFill>
            </a:endParaRPr>
          </a:p>
          <a:p>
            <a:pPr marL="800100" lvl="1" indent="-342900" algn="just">
              <a:buFont typeface="Wingdings" panose="05000000000000000000" pitchFamily="2" charset="2"/>
              <a:buChar char="v"/>
            </a:pPr>
            <a:r>
              <a:rPr lang="en-US" sz="2000" dirty="0" smtClean="0">
                <a:solidFill>
                  <a:srgbClr val="002060"/>
                </a:solidFill>
              </a:rPr>
              <a:t>Among people over 60 years old, the number of supporters of this opinion increases up to 82%. </a:t>
            </a:r>
            <a:endParaRPr lang="ru-RU" sz="2000" dirty="0" smtClean="0">
              <a:solidFill>
                <a:srgbClr val="002060"/>
              </a:solidFill>
            </a:endParaRPr>
          </a:p>
          <a:p>
            <a:pPr marL="800100" lvl="1" indent="-342900" algn="just">
              <a:buFont typeface="Wingdings" panose="05000000000000000000" pitchFamily="2" charset="2"/>
              <a:buChar char="v"/>
            </a:pPr>
            <a:r>
              <a:rPr lang="en-US" sz="2000" dirty="0" smtClean="0">
                <a:solidFill>
                  <a:srgbClr val="002060"/>
                </a:solidFill>
              </a:rPr>
              <a:t>People with a good financial situation consider it more often (75%) than inconsistent respondents (50%).  </a:t>
            </a:r>
            <a:endParaRPr lang="ru-RU" sz="2000" dirty="0" smtClean="0">
              <a:solidFill>
                <a:srgbClr val="002060"/>
              </a:solidFill>
            </a:endParaRPr>
          </a:p>
          <a:p>
            <a:pPr marL="342900" indent="-342900" algn="just">
              <a:buFont typeface="Wingdings" panose="05000000000000000000" pitchFamily="2" charset="2"/>
              <a:buChar char="Ø"/>
            </a:pPr>
            <a:r>
              <a:rPr lang="en-US" sz="2000" dirty="0" smtClean="0">
                <a:solidFill>
                  <a:srgbClr val="002060"/>
                </a:solidFill>
              </a:rPr>
              <a:t>At </a:t>
            </a:r>
            <a:r>
              <a:rPr lang="en-US" sz="2000" dirty="0">
                <a:solidFill>
                  <a:srgbClr val="002060"/>
                </a:solidFill>
              </a:rPr>
              <a:t>the same time, 26% of Voronezh scientists believe that it is not necessary to specify the "country of record</a:t>
            </a:r>
            <a:r>
              <a:rPr lang="en-US" sz="2000" dirty="0" smtClean="0">
                <a:solidFill>
                  <a:srgbClr val="002060"/>
                </a:solidFill>
              </a:rPr>
              <a:t>" </a:t>
            </a:r>
            <a:r>
              <a:rPr lang="en-US" sz="2000" dirty="0">
                <a:solidFill>
                  <a:srgbClr val="002060"/>
                </a:solidFill>
              </a:rPr>
              <a:t>as knowledge is universal, outside the borders and outside the nation. </a:t>
            </a:r>
            <a:endParaRPr lang="ru-RU" sz="2000" dirty="0" smtClean="0">
              <a:solidFill>
                <a:srgbClr val="002060"/>
              </a:solidFill>
            </a:endParaRPr>
          </a:p>
          <a:p>
            <a:pPr marL="800100" lvl="1" indent="-342900" algn="just">
              <a:buFont typeface="Wingdings" pitchFamily="2" charset="2"/>
              <a:buChar char="v"/>
            </a:pPr>
            <a:r>
              <a:rPr lang="en-US" sz="2000" dirty="0" smtClean="0">
                <a:solidFill>
                  <a:srgbClr val="002060"/>
                </a:solidFill>
              </a:rPr>
              <a:t>Among </a:t>
            </a:r>
            <a:r>
              <a:rPr lang="en-US" sz="2000" dirty="0">
                <a:solidFill>
                  <a:srgbClr val="002060"/>
                </a:solidFill>
              </a:rPr>
              <a:t>young </a:t>
            </a:r>
            <a:r>
              <a:rPr lang="en-US" sz="2000" dirty="0" smtClean="0">
                <a:solidFill>
                  <a:srgbClr val="002060"/>
                </a:solidFill>
              </a:rPr>
              <a:t>people </a:t>
            </a:r>
            <a:r>
              <a:rPr lang="en-US" sz="2000" dirty="0">
                <a:solidFill>
                  <a:srgbClr val="002060"/>
                </a:solidFill>
              </a:rPr>
              <a:t>the number of such responses increases up to 48%. </a:t>
            </a:r>
            <a:endParaRPr lang="en-US" sz="2000" dirty="0" smtClean="0">
              <a:solidFill>
                <a:srgbClr val="002060"/>
              </a:solidFill>
            </a:endParaRPr>
          </a:p>
          <a:p>
            <a:pPr marL="800100" lvl="1" indent="-342900" algn="just">
              <a:buFont typeface="Wingdings" pitchFamily="2" charset="2"/>
              <a:buChar char="v"/>
            </a:pPr>
            <a:r>
              <a:rPr lang="en-US" sz="2000" dirty="0" smtClean="0">
                <a:solidFill>
                  <a:srgbClr val="002060"/>
                </a:solidFill>
              </a:rPr>
              <a:t>Technical </a:t>
            </a:r>
            <a:r>
              <a:rPr lang="en-US" sz="2000" dirty="0">
                <a:solidFill>
                  <a:srgbClr val="002060"/>
                </a:solidFill>
              </a:rPr>
              <a:t>scientists are more likely to be cosmopolitans (32%) than humanitarians (26%). </a:t>
            </a:r>
            <a:endParaRPr lang="ru-RU" sz="2000" dirty="0">
              <a:solidFill>
                <a:srgbClr val="00206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257873988"/>
              </p:ext>
            </p:extLst>
          </p:nvPr>
        </p:nvGraphicFramePr>
        <p:xfrm>
          <a:off x="439079" y="248939"/>
          <a:ext cx="8540150" cy="1752600"/>
        </p:xfrm>
        <a:graphic>
          <a:graphicData uri="http://schemas.openxmlformats.org/drawingml/2006/table">
            <a:tbl>
              <a:tblPr firstRow="1" firstCol="1" bandRow="1" bandCol="1">
                <a:tableStyleId>{7DF18680-E054-41AD-8BC1-D1AEF772440D}</a:tableStyleId>
              </a:tblPr>
              <a:tblGrid>
                <a:gridCol w="271979"/>
                <a:gridCol w="3920331"/>
                <a:gridCol w="358810"/>
                <a:gridCol w="3630366"/>
                <a:gridCol w="358664"/>
              </a:tblGrid>
              <a:tr h="160081">
                <a:tc>
                  <a:txBody>
                    <a:bodyPr/>
                    <a:lstStyle/>
                    <a:p>
                      <a:pPr algn="just">
                        <a:lnSpc>
                          <a:spcPct val="115000"/>
                        </a:lnSpc>
                        <a:spcAft>
                          <a:spcPts val="0"/>
                        </a:spcAft>
                      </a:pPr>
                      <a:r>
                        <a:rPr lang="en-US" sz="1600" dirty="0">
                          <a:effectLst/>
                        </a:rPr>
                        <a:t> </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First alternative</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a:effectLst/>
                        </a:rPr>
                        <a:t>Second alternative</a:t>
                      </a:r>
                      <a:endParaRPr lang="ru-RU" sz="160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r>
              <a:tr h="320161">
                <a:tc>
                  <a:txBody>
                    <a:bodyPr/>
                    <a:lstStyle/>
                    <a:p>
                      <a:pPr algn="just">
                        <a:lnSpc>
                          <a:spcPct val="115000"/>
                        </a:lnSpc>
                        <a:spcAft>
                          <a:spcPts val="0"/>
                        </a:spcAft>
                      </a:pPr>
                      <a:r>
                        <a:rPr lang="ru-RU" sz="1400" dirty="0">
                          <a:effectLst/>
                        </a:rPr>
                        <a:t>9</a:t>
                      </a:r>
                      <a:endParaRPr lang="ru-RU" sz="14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400" dirty="0">
                          <a:effectLst/>
                        </a:rPr>
                        <a:t>The scientist who made the discovery, living in another country, should not indicate in the publication that he is from Russia, because knowledge is universal, outside borders, outside the nation</a:t>
                      </a:r>
                      <a:endParaRPr lang="ru-RU" sz="14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400" dirty="0">
                          <a:effectLst/>
                        </a:rPr>
                        <a:t>26</a:t>
                      </a:r>
                      <a:endParaRPr lang="ru-RU" sz="14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400" dirty="0">
                          <a:effectLst/>
                        </a:rPr>
                        <a:t>The scientist who made the discovery, living in another country, should indicate in the publication that he is from Russia, because every scientific discovery makes the honor of the nation which representative he is, so to speak, "the country of record".</a:t>
                      </a:r>
                      <a:endParaRPr lang="ru-RU" sz="14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400" dirty="0">
                          <a:effectLst/>
                        </a:rPr>
                        <a:t>74</a:t>
                      </a:r>
                      <a:endParaRPr lang="ru-RU" sz="1400" dirty="0">
                        <a:effectLst/>
                        <a:latin typeface="Calibri"/>
                        <a:ea typeface="Times New Roman"/>
                        <a:cs typeface="Times New Roman"/>
                      </a:endParaRPr>
                    </a:p>
                  </a:txBody>
                  <a:tcPr marL="42678" marR="42678" marT="0" marB="0"/>
                </a:tc>
              </a:tr>
            </a:tbl>
          </a:graphicData>
        </a:graphic>
      </p:graphicFrame>
    </p:spTree>
    <p:extLst>
      <p:ext uri="{BB962C8B-B14F-4D97-AF65-F5344CB8AC3E}">
        <p14:creationId xmlns:p14="http://schemas.microsoft.com/office/powerpoint/2010/main" val="24082773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6429" y="1138683"/>
            <a:ext cx="8574658" cy="4524315"/>
          </a:xfrm>
          <a:prstGeom prst="rect">
            <a:avLst/>
          </a:prstGeom>
        </p:spPr>
        <p:txBody>
          <a:bodyPr wrap="square">
            <a:spAutoFit/>
          </a:bodyPr>
          <a:lstStyle/>
          <a:p>
            <a:pPr marL="457200" indent="-457200" algn="just">
              <a:buFont typeface="Wingdings" panose="05000000000000000000" pitchFamily="2" charset="2"/>
              <a:buChar char="Ø"/>
            </a:pPr>
            <a:endParaRPr lang="en-US" sz="2400" dirty="0" smtClean="0">
              <a:solidFill>
                <a:srgbClr val="002060"/>
              </a:solidFill>
            </a:endParaRPr>
          </a:p>
          <a:p>
            <a:pPr algn="just"/>
            <a:endParaRPr lang="en-US" sz="2400" dirty="0">
              <a:solidFill>
                <a:srgbClr val="002060"/>
              </a:solidFill>
            </a:endParaRPr>
          </a:p>
          <a:p>
            <a:pPr marL="457200" indent="-457200" algn="just">
              <a:buFont typeface="Wingdings" panose="05000000000000000000" pitchFamily="2" charset="2"/>
              <a:buChar char="Ø"/>
            </a:pPr>
            <a:r>
              <a:rPr lang="en-US" sz="2400" dirty="0" smtClean="0">
                <a:solidFill>
                  <a:srgbClr val="002060"/>
                </a:solidFill>
              </a:rPr>
              <a:t>The majority of Voronezh scientists (74%) consider that it is more correct for scientists to work without paying attention to authorities, developing their own research. </a:t>
            </a:r>
            <a:endParaRPr lang="ru-RU" sz="2400" dirty="0" smtClean="0">
              <a:solidFill>
                <a:srgbClr val="002060"/>
              </a:solidFill>
            </a:endParaRPr>
          </a:p>
          <a:p>
            <a:pPr marL="457200" indent="-457200" algn="just">
              <a:buFont typeface="Wingdings" panose="05000000000000000000" pitchFamily="2" charset="2"/>
              <a:buChar char="Ø"/>
            </a:pPr>
            <a:r>
              <a:rPr lang="en-US" sz="2400" dirty="0" smtClean="0">
                <a:solidFill>
                  <a:srgbClr val="002060"/>
                </a:solidFill>
              </a:rPr>
              <a:t>But 26% of respondents do not agree with that. From their point of view, the authorities of the scientific world exist in order to imitate them and to look up to. </a:t>
            </a:r>
            <a:endParaRPr lang="ru-RU" sz="2400" dirty="0" smtClean="0">
              <a:solidFill>
                <a:srgbClr val="002060"/>
              </a:solidFill>
            </a:endParaRPr>
          </a:p>
          <a:p>
            <a:pPr marL="800100" lvl="1" indent="-342900" algn="just">
              <a:buFont typeface="Wingdings" panose="05000000000000000000" pitchFamily="2" charset="2"/>
              <a:buChar char="v"/>
            </a:pPr>
            <a:r>
              <a:rPr lang="en-US" sz="2400" dirty="0" smtClean="0">
                <a:solidFill>
                  <a:srgbClr val="002060"/>
                </a:solidFill>
              </a:rPr>
              <a:t>Authorities are significant for associate professors more often (33%) than for professors (21%). </a:t>
            </a:r>
            <a:endParaRPr lang="ru-RU" sz="2400" dirty="0" smtClean="0">
              <a:solidFill>
                <a:srgbClr val="002060"/>
              </a:solidFill>
            </a:endParaRPr>
          </a:p>
          <a:p>
            <a:pPr marL="800100" lvl="1" indent="-342900" algn="just">
              <a:buFont typeface="Wingdings" panose="05000000000000000000" pitchFamily="2" charset="2"/>
              <a:buChar char="v"/>
            </a:pPr>
            <a:r>
              <a:rPr lang="en-US" sz="2400" dirty="0" smtClean="0">
                <a:solidFill>
                  <a:srgbClr val="002060"/>
                </a:solidFill>
              </a:rPr>
              <a:t>Humanitarians are more often obsessed with the authorities (31%) than technicians (21%).</a:t>
            </a:r>
            <a:endParaRPr lang="ru-RU" sz="2400" dirty="0">
              <a:solidFill>
                <a:srgbClr val="00206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4043729651"/>
              </p:ext>
            </p:extLst>
          </p:nvPr>
        </p:nvGraphicFramePr>
        <p:xfrm>
          <a:off x="439079" y="248939"/>
          <a:ext cx="8540150" cy="1226820"/>
        </p:xfrm>
        <a:graphic>
          <a:graphicData uri="http://schemas.openxmlformats.org/drawingml/2006/table">
            <a:tbl>
              <a:tblPr firstRow="1" firstCol="1" bandRow="1" bandCol="1">
                <a:tableStyleId>{7DF18680-E054-41AD-8BC1-D1AEF772440D}</a:tableStyleId>
              </a:tblPr>
              <a:tblGrid>
                <a:gridCol w="271979"/>
                <a:gridCol w="3920331"/>
                <a:gridCol w="358810"/>
                <a:gridCol w="3630366"/>
                <a:gridCol w="358664"/>
              </a:tblGrid>
              <a:tr h="160081">
                <a:tc>
                  <a:txBody>
                    <a:bodyPr/>
                    <a:lstStyle/>
                    <a:p>
                      <a:pPr algn="just">
                        <a:lnSpc>
                          <a:spcPct val="115000"/>
                        </a:lnSpc>
                        <a:spcAft>
                          <a:spcPts val="0"/>
                        </a:spcAft>
                      </a:pPr>
                      <a:r>
                        <a:rPr lang="en-US" sz="1600" dirty="0">
                          <a:effectLst/>
                        </a:rPr>
                        <a:t> </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First alternative</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a:effectLst/>
                        </a:rPr>
                        <a:t>Second alternative</a:t>
                      </a:r>
                      <a:endParaRPr lang="ru-RU" sz="160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600" dirty="0">
                          <a:effectLst/>
                        </a:rPr>
                        <a:t>%</a:t>
                      </a:r>
                      <a:endParaRPr lang="ru-RU" sz="1600" dirty="0">
                        <a:effectLst/>
                        <a:latin typeface="Calibri"/>
                        <a:ea typeface="Times New Roman"/>
                        <a:cs typeface="Times New Roman"/>
                      </a:endParaRPr>
                    </a:p>
                  </a:txBody>
                  <a:tcPr marL="42678" marR="42678" marT="0" marB="0"/>
                </a:tc>
              </a:tr>
              <a:tr h="320161">
                <a:tc>
                  <a:txBody>
                    <a:bodyPr/>
                    <a:lstStyle/>
                    <a:p>
                      <a:pPr algn="just">
                        <a:lnSpc>
                          <a:spcPct val="115000"/>
                        </a:lnSpc>
                        <a:spcAft>
                          <a:spcPts val="0"/>
                        </a:spcAft>
                      </a:pPr>
                      <a:r>
                        <a:rPr lang="ru-RU" sz="1600" dirty="0">
                          <a:effectLst/>
                        </a:rPr>
                        <a:t>10</a:t>
                      </a:r>
                      <a:endParaRPr lang="ru-RU" sz="16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800" dirty="0">
                          <a:effectLst/>
                        </a:rPr>
                        <a:t>Try to imitate the recognized authorities of the scientific world</a:t>
                      </a:r>
                      <a:endParaRPr lang="ru-RU" sz="18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800" dirty="0">
                          <a:effectLst/>
                        </a:rPr>
                        <a:t>26</a:t>
                      </a:r>
                      <a:endParaRPr lang="ru-RU" sz="18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800" dirty="0">
                          <a:effectLst/>
                        </a:rPr>
                        <a:t>Not to pay attention to the authorities, developing his own research.</a:t>
                      </a:r>
                      <a:endParaRPr lang="ru-RU" sz="18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800" dirty="0">
                          <a:effectLst/>
                        </a:rPr>
                        <a:t>74</a:t>
                      </a:r>
                      <a:endParaRPr lang="ru-RU" sz="1800" dirty="0">
                        <a:effectLst/>
                        <a:latin typeface="Calibri"/>
                        <a:ea typeface="Times New Roman"/>
                        <a:cs typeface="Times New Roman"/>
                      </a:endParaRPr>
                    </a:p>
                  </a:txBody>
                  <a:tcPr marL="42678" marR="42678" marT="0" marB="0"/>
                </a:tc>
              </a:tr>
            </a:tbl>
          </a:graphicData>
        </a:graphic>
      </p:graphicFrame>
    </p:spTree>
    <p:extLst>
      <p:ext uri="{BB962C8B-B14F-4D97-AF65-F5344CB8AC3E}">
        <p14:creationId xmlns:p14="http://schemas.microsoft.com/office/powerpoint/2010/main" val="28845895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05437" y="646979"/>
            <a:ext cx="8419381" cy="4770537"/>
          </a:xfrm>
          <a:prstGeom prst="rect">
            <a:avLst/>
          </a:prstGeom>
        </p:spPr>
        <p:txBody>
          <a:bodyPr wrap="square">
            <a:spAutoFit/>
          </a:bodyPr>
          <a:lstStyle/>
          <a:p>
            <a:pPr lvl="0" algn="ctr"/>
            <a:r>
              <a:rPr lang="en-US" sz="2000" i="1" dirty="0" smtClean="0">
                <a:solidFill>
                  <a:srgbClr val="FF0000"/>
                </a:solidFill>
              </a:rPr>
              <a:t>Robert Merton as the Founder of</a:t>
            </a:r>
            <a:r>
              <a:rPr lang="en-US" sz="2000" i="1" dirty="0">
                <a:solidFill>
                  <a:srgbClr val="FF0000"/>
                </a:solidFill>
              </a:rPr>
              <a:t> </a:t>
            </a:r>
            <a:r>
              <a:rPr lang="en-US" sz="2000" i="1" dirty="0" smtClean="0">
                <a:solidFill>
                  <a:srgbClr val="FF0000"/>
                </a:solidFill>
              </a:rPr>
              <a:t>Sociology </a:t>
            </a:r>
            <a:r>
              <a:rPr lang="en-US" sz="2000" i="1" dirty="0">
                <a:solidFill>
                  <a:srgbClr val="FF0000"/>
                </a:solidFill>
              </a:rPr>
              <a:t>of </a:t>
            </a:r>
            <a:r>
              <a:rPr lang="en-US" sz="2000" i="1" dirty="0" smtClean="0">
                <a:solidFill>
                  <a:srgbClr val="FF0000"/>
                </a:solidFill>
              </a:rPr>
              <a:t>Science </a:t>
            </a:r>
            <a:r>
              <a:rPr lang="ru-RU" sz="2000" i="1" dirty="0" smtClean="0">
                <a:solidFill>
                  <a:srgbClr val="FF0000"/>
                </a:solidFill>
              </a:rPr>
              <a:t> </a:t>
            </a:r>
            <a:r>
              <a:rPr lang="en-US" sz="2000" i="1" dirty="0" smtClean="0">
                <a:solidFill>
                  <a:srgbClr val="FF0000"/>
                </a:solidFill>
              </a:rPr>
              <a:t>who Stated the Ethical Norms for Scientists</a:t>
            </a:r>
            <a:endParaRPr lang="ru-RU" sz="2000" i="1" dirty="0">
              <a:solidFill>
                <a:srgbClr val="FF0000"/>
              </a:solidFill>
            </a:endParaRPr>
          </a:p>
          <a:p>
            <a:pPr marL="571500" indent="-571500" algn="just">
              <a:buFont typeface="Wingdings" pitchFamily="2" charset="2"/>
              <a:buChar char="Ø"/>
            </a:pPr>
            <a:r>
              <a:rPr lang="en-US" sz="2400" dirty="0" smtClean="0"/>
              <a:t>Why </a:t>
            </a:r>
            <a:r>
              <a:rPr lang="en-US" sz="2400" dirty="0"/>
              <a:t>did Merton engage in the ethics </a:t>
            </a:r>
            <a:endParaRPr lang="ru-RU" sz="2400" dirty="0" smtClean="0"/>
          </a:p>
          <a:p>
            <a:pPr algn="just"/>
            <a:r>
              <a:rPr lang="en-US" sz="2400" dirty="0" smtClean="0"/>
              <a:t>of science?</a:t>
            </a:r>
            <a:endParaRPr lang="ru-RU" sz="2400" dirty="0" smtClean="0"/>
          </a:p>
          <a:p>
            <a:pPr marL="571500" indent="-571500" algn="just">
              <a:buFont typeface="Wingdings" pitchFamily="2" charset="2"/>
              <a:buChar char="Ø"/>
            </a:pPr>
            <a:r>
              <a:rPr lang="en-US" sz="2400" dirty="0" smtClean="0"/>
              <a:t>What </a:t>
            </a:r>
            <a:r>
              <a:rPr lang="en-US" sz="2400" dirty="0" smtClean="0">
                <a:solidFill>
                  <a:srgbClr val="002060"/>
                </a:solidFill>
              </a:rPr>
              <a:t>stages of </a:t>
            </a:r>
            <a:r>
              <a:rPr lang="en-US" sz="2400" dirty="0" smtClean="0">
                <a:solidFill>
                  <a:prstClr val="black"/>
                </a:solidFill>
              </a:rPr>
              <a:t>his biography </a:t>
            </a:r>
            <a:endParaRPr lang="ru-RU" sz="2400" dirty="0" smtClean="0">
              <a:solidFill>
                <a:prstClr val="black"/>
              </a:solidFill>
            </a:endParaRPr>
          </a:p>
          <a:p>
            <a:pPr algn="just"/>
            <a:r>
              <a:rPr lang="en-US" sz="2400" dirty="0" smtClean="0"/>
              <a:t>contributed </a:t>
            </a:r>
            <a:r>
              <a:rPr lang="en-US" sz="2400" dirty="0"/>
              <a:t>to </a:t>
            </a:r>
            <a:r>
              <a:rPr lang="en-US" sz="2400" dirty="0" smtClean="0"/>
              <a:t>this</a:t>
            </a:r>
            <a:r>
              <a:rPr lang="ru-RU" sz="2400" dirty="0" smtClean="0"/>
              <a:t>?</a:t>
            </a:r>
          </a:p>
          <a:p>
            <a:pPr marL="571500" indent="-571500">
              <a:buFont typeface="Wingdings" pitchFamily="2" charset="2"/>
              <a:buChar char="Ø"/>
            </a:pPr>
            <a:r>
              <a:rPr lang="en-US" sz="2400" dirty="0"/>
              <a:t>W</a:t>
            </a:r>
            <a:r>
              <a:rPr lang="en-US" sz="2400" dirty="0" smtClean="0"/>
              <a:t>hat </a:t>
            </a:r>
            <a:r>
              <a:rPr lang="en-US" sz="2400" dirty="0"/>
              <a:t>conclusions did he </a:t>
            </a:r>
            <a:r>
              <a:rPr lang="en-US" sz="2400" dirty="0" smtClean="0"/>
              <a:t>come</a:t>
            </a:r>
            <a:r>
              <a:rPr lang="ru-RU" sz="2400" dirty="0" smtClean="0"/>
              <a:t> </a:t>
            </a:r>
            <a:r>
              <a:rPr lang="en-US" sz="2400" dirty="0" smtClean="0"/>
              <a:t>to</a:t>
            </a:r>
            <a:endParaRPr lang="ru-RU" sz="2400" dirty="0" smtClean="0"/>
          </a:p>
          <a:p>
            <a:r>
              <a:rPr lang="en-US" sz="2400" dirty="0" smtClean="0"/>
              <a:t> while </a:t>
            </a:r>
            <a:r>
              <a:rPr lang="en-US" sz="2400" dirty="0"/>
              <a:t>developing the imperatives </a:t>
            </a:r>
            <a:endParaRPr lang="ru-RU" sz="2400" dirty="0" smtClean="0"/>
          </a:p>
          <a:p>
            <a:r>
              <a:rPr lang="en-US" sz="2400" dirty="0" smtClean="0"/>
              <a:t>of </a:t>
            </a:r>
            <a:r>
              <a:rPr lang="en-US" sz="2400" dirty="0"/>
              <a:t>scientific ethos</a:t>
            </a:r>
            <a:r>
              <a:rPr lang="en-US" sz="2400" dirty="0" smtClean="0"/>
              <a:t>?</a:t>
            </a:r>
            <a:endParaRPr lang="ru-RU" sz="2400" dirty="0" smtClean="0"/>
          </a:p>
          <a:p>
            <a:pPr marL="571500" indent="-571500">
              <a:buFont typeface="Wingdings" pitchFamily="2" charset="2"/>
              <a:buChar char="Ø"/>
            </a:pPr>
            <a:r>
              <a:rPr lang="en-US" sz="2400" dirty="0" smtClean="0"/>
              <a:t>What </a:t>
            </a:r>
            <a:r>
              <a:rPr lang="en-US" sz="2400" dirty="0"/>
              <a:t>are the ethical norms </a:t>
            </a:r>
            <a:r>
              <a:rPr lang="en-US" sz="2400" dirty="0" smtClean="0"/>
              <a:t>of</a:t>
            </a:r>
            <a:endParaRPr lang="ru-RU" sz="2400" dirty="0" smtClean="0"/>
          </a:p>
          <a:p>
            <a:r>
              <a:rPr lang="en-US" sz="2400" dirty="0" smtClean="0"/>
              <a:t> </a:t>
            </a:r>
            <a:r>
              <a:rPr lang="en-US" sz="2400" dirty="0"/>
              <a:t>scientific creativity</a:t>
            </a:r>
            <a:r>
              <a:rPr lang="en-US" sz="2400" dirty="0" smtClean="0"/>
              <a:t>?</a:t>
            </a:r>
            <a:endParaRPr lang="ru-RU" sz="2400" dirty="0" smtClean="0"/>
          </a:p>
          <a:p>
            <a:pPr marL="571500" indent="-571500">
              <a:buFont typeface="Wingdings" pitchFamily="2" charset="2"/>
              <a:buChar char="Ø"/>
            </a:pPr>
            <a:r>
              <a:rPr lang="en-US" sz="2400" dirty="0" smtClean="0"/>
              <a:t>How </a:t>
            </a:r>
            <a:r>
              <a:rPr lang="en-US" sz="2400" dirty="0"/>
              <a:t>are they implemented in </a:t>
            </a:r>
            <a:r>
              <a:rPr lang="en-US" sz="2400" dirty="0" smtClean="0"/>
              <a:t>the</a:t>
            </a:r>
            <a:endParaRPr lang="ru-RU" sz="2400" dirty="0" smtClean="0"/>
          </a:p>
          <a:p>
            <a:r>
              <a:rPr lang="en-US" sz="2400" dirty="0" smtClean="0"/>
              <a:t> </a:t>
            </a:r>
            <a:r>
              <a:rPr lang="en-US" sz="2400" dirty="0"/>
              <a:t>modern scientific community</a:t>
            </a:r>
            <a:r>
              <a:rPr lang="en-US" sz="2400" dirty="0" smtClean="0"/>
              <a:t>?</a:t>
            </a:r>
            <a:endParaRPr lang="ru-RU" sz="2400" dirty="0" smtClean="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0344" y="1443227"/>
            <a:ext cx="2744474" cy="385324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5699533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6429" y="405473"/>
            <a:ext cx="8574658" cy="5262979"/>
          </a:xfrm>
          <a:prstGeom prst="rect">
            <a:avLst/>
          </a:prstGeom>
        </p:spPr>
        <p:txBody>
          <a:bodyPr wrap="square">
            <a:spAutoFit/>
          </a:bodyPr>
          <a:lstStyle/>
          <a:p>
            <a:pPr lvl="0" algn="ctr"/>
            <a:r>
              <a:rPr lang="en-US" sz="2400" i="1" dirty="0" smtClean="0">
                <a:solidFill>
                  <a:srgbClr val="FF0000"/>
                </a:solidFill>
              </a:rPr>
              <a:t>Ethical Norm Is Not a  Mountain Peak, but a Shaky Bridge Over the Abyss</a:t>
            </a:r>
            <a:endParaRPr lang="ru-RU" sz="2400" i="1" dirty="0">
              <a:solidFill>
                <a:srgbClr val="FF0000"/>
              </a:solidFill>
            </a:endParaRPr>
          </a:p>
          <a:p>
            <a:pPr marL="342900" indent="-342900" algn="just">
              <a:buFont typeface="Wingdings" panose="05000000000000000000" pitchFamily="2" charset="2"/>
              <a:buChar char="Ø"/>
            </a:pPr>
            <a:r>
              <a:rPr lang="en-US" sz="2400" dirty="0" smtClean="0">
                <a:solidFill>
                  <a:srgbClr val="002060"/>
                </a:solidFill>
              </a:rPr>
              <a:t>The specificity of Merton's ethical imperatives is that there are no incorrect statements among them. They are all correct. They are all grounded. </a:t>
            </a:r>
            <a:endParaRPr lang="ru-RU" sz="2400" dirty="0" smtClean="0">
              <a:solidFill>
                <a:srgbClr val="002060"/>
              </a:solidFill>
            </a:endParaRPr>
          </a:p>
          <a:p>
            <a:pPr marL="342900" indent="-342900" algn="just">
              <a:buFont typeface="Wingdings" panose="05000000000000000000" pitchFamily="2" charset="2"/>
              <a:buChar char="Ø"/>
            </a:pPr>
            <a:r>
              <a:rPr lang="en-US" sz="2400" dirty="0" smtClean="0">
                <a:solidFill>
                  <a:srgbClr val="002060"/>
                </a:solidFill>
              </a:rPr>
              <a:t>But they are opposite, so they cannot be followed at the same time.</a:t>
            </a:r>
            <a:endParaRPr lang="ru-RU" sz="2400" dirty="0" smtClean="0">
              <a:solidFill>
                <a:srgbClr val="002060"/>
              </a:solidFill>
            </a:endParaRPr>
          </a:p>
          <a:p>
            <a:pPr marL="342900" indent="-342900" algn="just">
              <a:buFont typeface="Wingdings" panose="05000000000000000000" pitchFamily="2" charset="2"/>
              <a:buChar char="v"/>
            </a:pPr>
            <a:r>
              <a:rPr lang="en-US" sz="2400" dirty="0" smtClean="0">
                <a:solidFill>
                  <a:srgbClr val="002060"/>
                </a:solidFill>
              </a:rPr>
              <a:t>According to Merton, it turns out that the norm, the ethical ideal is not a mountain peak, once having reached you can calm down, looking down on those who keep climbing to this top. </a:t>
            </a:r>
            <a:endParaRPr lang="ru-RU" sz="2400" dirty="0" smtClean="0">
              <a:solidFill>
                <a:srgbClr val="002060"/>
              </a:solidFill>
            </a:endParaRPr>
          </a:p>
          <a:p>
            <a:pPr marL="342900" indent="-342900" algn="just">
              <a:buFont typeface="Wingdings" panose="05000000000000000000" pitchFamily="2" charset="2"/>
              <a:buChar char="v"/>
            </a:pPr>
            <a:r>
              <a:rPr lang="en-US" sz="2400" dirty="0" smtClean="0">
                <a:solidFill>
                  <a:srgbClr val="002060"/>
                </a:solidFill>
              </a:rPr>
              <a:t>The norm is a shaky bridge over the abyss where left or right side steps are equally disastrous. As a rule there is a fog over the abyss, so you can only wade across the bridge by touch, sometimes at random, risking </a:t>
            </a:r>
            <a:r>
              <a:rPr lang="en-US" sz="2400" dirty="0">
                <a:solidFill>
                  <a:srgbClr val="002060"/>
                </a:solidFill>
              </a:rPr>
              <a:t>every </a:t>
            </a:r>
            <a:r>
              <a:rPr lang="en-US" sz="2400" dirty="0" smtClean="0">
                <a:solidFill>
                  <a:srgbClr val="002060"/>
                </a:solidFill>
              </a:rPr>
              <a:t>minute falling into the abyss.</a:t>
            </a:r>
            <a:endParaRPr lang="ru-RU" sz="2400" dirty="0">
              <a:solidFill>
                <a:srgbClr val="002060"/>
              </a:solidFill>
            </a:endParaRPr>
          </a:p>
        </p:txBody>
      </p:sp>
    </p:spTree>
    <p:extLst>
      <p:ext uri="{BB962C8B-B14F-4D97-AF65-F5344CB8AC3E}">
        <p14:creationId xmlns:p14="http://schemas.microsoft.com/office/powerpoint/2010/main" val="18313517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6429" y="664300"/>
            <a:ext cx="8574658" cy="5062924"/>
          </a:xfrm>
          <a:prstGeom prst="rect">
            <a:avLst/>
          </a:prstGeom>
        </p:spPr>
        <p:txBody>
          <a:bodyPr wrap="square">
            <a:spAutoFit/>
          </a:bodyPr>
          <a:lstStyle/>
          <a:p>
            <a:pPr marL="342900" lvl="0" indent="-342900" algn="just">
              <a:buFont typeface="Wingdings" panose="05000000000000000000" pitchFamily="2" charset="2"/>
              <a:buChar char="Ø"/>
            </a:pPr>
            <a:r>
              <a:rPr lang="en-US" sz="1900" dirty="0">
                <a:solidFill>
                  <a:srgbClr val="002060"/>
                </a:solidFill>
              </a:rPr>
              <a:t>Summarizing his "extraordinary life in science" Robert Merton wrote: "</a:t>
            </a:r>
            <a:r>
              <a:rPr lang="en-US" sz="1900" b="1" dirty="0">
                <a:solidFill>
                  <a:srgbClr val="002060"/>
                </a:solidFill>
              </a:rPr>
              <a:t>Looking around with my long-term work, I find more meaningfulness than I thought. The fact is that since the beginning of my own work, after the postgraduate years of apprenticeship, I have firmly decided to follow my intellectual interests as they develop and not to stick to a pre-determined life </a:t>
            </a:r>
            <a:r>
              <a:rPr lang="en-US" sz="1900" b="1" dirty="0" smtClean="0">
                <a:solidFill>
                  <a:srgbClr val="002060"/>
                </a:solidFill>
              </a:rPr>
              <a:t>plan“.  </a:t>
            </a:r>
            <a:r>
              <a:rPr lang="en-US" sz="1900" dirty="0">
                <a:solidFill>
                  <a:srgbClr val="002060"/>
                </a:solidFill>
              </a:rPr>
              <a:t>That's why Merton's work is so interesting for his </a:t>
            </a:r>
            <a:r>
              <a:rPr lang="en-US" sz="1900" dirty="0" smtClean="0">
                <a:solidFill>
                  <a:srgbClr val="002060"/>
                </a:solidFill>
              </a:rPr>
              <a:t>followers. </a:t>
            </a:r>
            <a:endParaRPr lang="en-US" sz="1900" dirty="0">
              <a:solidFill>
                <a:srgbClr val="002060"/>
              </a:solidFill>
            </a:endParaRPr>
          </a:p>
          <a:p>
            <a:pPr marL="342900" indent="-342900" algn="just">
              <a:buFont typeface="Wingdings" panose="05000000000000000000" pitchFamily="2" charset="2"/>
              <a:buChar char="Ø"/>
            </a:pPr>
            <a:r>
              <a:rPr lang="en-US" sz="1900" dirty="0" smtClean="0">
                <a:solidFill>
                  <a:srgbClr val="002060"/>
                </a:solidFill>
              </a:rPr>
              <a:t>Merton </a:t>
            </a:r>
            <a:r>
              <a:rPr lang="en-US" sz="1900" dirty="0">
                <a:solidFill>
                  <a:srgbClr val="002060"/>
                </a:solidFill>
              </a:rPr>
              <a:t>was splendidly able to change the stereotypical views, which have been held by scientists who are convinced that eccentric geniuses are not bound by rules and norms for a long time. </a:t>
            </a:r>
            <a:endParaRPr lang="en-US" sz="1900" dirty="0" smtClean="0">
              <a:solidFill>
                <a:srgbClr val="002060"/>
              </a:solidFill>
            </a:endParaRPr>
          </a:p>
          <a:p>
            <a:pPr marL="342900" indent="-342900" algn="just">
              <a:buFont typeface="Wingdings" panose="05000000000000000000" pitchFamily="2" charset="2"/>
              <a:buChar char="Ø"/>
            </a:pPr>
            <a:r>
              <a:rPr lang="en-US" sz="1900" dirty="0" smtClean="0">
                <a:solidFill>
                  <a:srgbClr val="002060"/>
                </a:solidFill>
              </a:rPr>
              <a:t>He </a:t>
            </a:r>
            <a:r>
              <a:rPr lang="en-US" sz="1900" dirty="0">
                <a:solidFill>
                  <a:srgbClr val="002060"/>
                </a:solidFill>
              </a:rPr>
              <a:t>was the first sociologist to be awarded a medal for </a:t>
            </a:r>
            <a:r>
              <a:rPr lang="en-US" sz="1900" dirty="0" smtClean="0">
                <a:solidFill>
                  <a:srgbClr val="002060"/>
                </a:solidFill>
              </a:rPr>
              <a:t>science (1994). </a:t>
            </a:r>
            <a:endParaRPr lang="en-US" sz="1900" dirty="0">
              <a:solidFill>
                <a:srgbClr val="002060"/>
              </a:solidFill>
            </a:endParaRPr>
          </a:p>
          <a:p>
            <a:pPr marL="342900" indent="-342900" algn="just">
              <a:buFont typeface="Wingdings" panose="05000000000000000000" pitchFamily="2" charset="2"/>
              <a:buChar char="Ø"/>
            </a:pPr>
            <a:r>
              <a:rPr lang="en-US" sz="1900" dirty="0">
                <a:solidFill>
                  <a:srgbClr val="002060"/>
                </a:solidFill>
              </a:rPr>
              <a:t>According to Merton's subtle remark, the theorist and the empirical learned not only to work together, but to talk to each other. </a:t>
            </a:r>
            <a:endParaRPr lang="en-US" sz="1900" dirty="0" smtClean="0">
              <a:solidFill>
                <a:srgbClr val="002060"/>
              </a:solidFill>
            </a:endParaRPr>
          </a:p>
          <a:p>
            <a:pPr marL="342900" indent="-342900" algn="just">
              <a:buFont typeface="Wingdings" panose="05000000000000000000" pitchFamily="2" charset="2"/>
              <a:buChar char="Ø"/>
            </a:pPr>
            <a:r>
              <a:rPr lang="en-US" sz="1900" dirty="0" smtClean="0">
                <a:solidFill>
                  <a:srgbClr val="002060"/>
                </a:solidFill>
              </a:rPr>
              <a:t>As </a:t>
            </a:r>
            <a:r>
              <a:rPr lang="en-US" sz="1900" dirty="0">
                <a:solidFill>
                  <a:srgbClr val="002060"/>
                </a:solidFill>
              </a:rPr>
              <a:t>the scientist joked, </a:t>
            </a:r>
            <a:r>
              <a:rPr lang="en-US" sz="1900" b="1" dirty="0">
                <a:solidFill>
                  <a:srgbClr val="002060"/>
                </a:solidFill>
              </a:rPr>
              <a:t>"sometimes it means only that the sociologist has learned to talk to himself, because more and more often one person is engaged in both theory and empirical </a:t>
            </a:r>
            <a:r>
              <a:rPr lang="en-US" sz="1900" b="1" dirty="0" smtClean="0">
                <a:solidFill>
                  <a:srgbClr val="002060"/>
                </a:solidFill>
              </a:rPr>
              <a:t>research</a:t>
            </a:r>
            <a:r>
              <a:rPr lang="ru-RU" sz="1900" dirty="0">
                <a:solidFill>
                  <a:srgbClr val="002060"/>
                </a:solidFill>
              </a:rPr>
              <a:t>.</a:t>
            </a:r>
            <a:r>
              <a:rPr lang="en-US" sz="1900" dirty="0" smtClean="0">
                <a:solidFill>
                  <a:srgbClr val="002060"/>
                </a:solidFill>
              </a:rPr>
              <a:t>" </a:t>
            </a:r>
          </a:p>
          <a:p>
            <a:pPr marL="342900" indent="-342900" algn="just">
              <a:buFont typeface="Wingdings" panose="05000000000000000000" pitchFamily="2" charset="2"/>
              <a:buChar char="Ø"/>
            </a:pPr>
            <a:r>
              <a:rPr lang="en-US" sz="1900" dirty="0" smtClean="0">
                <a:solidFill>
                  <a:srgbClr val="002060"/>
                </a:solidFill>
              </a:rPr>
              <a:t>To </a:t>
            </a:r>
            <a:r>
              <a:rPr lang="en-US" sz="1900" dirty="0">
                <a:solidFill>
                  <a:srgbClr val="002060"/>
                </a:solidFill>
              </a:rPr>
              <a:t>sum it up, we can conclude that the extraordinary dialogue of the outstanding sociologist Robert Merton with himself turned out to be brilliant.</a:t>
            </a:r>
          </a:p>
        </p:txBody>
      </p:sp>
      <p:sp>
        <p:nvSpPr>
          <p:cNvPr id="4" name="Заголовок 1"/>
          <p:cNvSpPr>
            <a:spLocks noGrp="1"/>
          </p:cNvSpPr>
          <p:nvPr>
            <p:ph type="title"/>
          </p:nvPr>
        </p:nvSpPr>
        <p:spPr>
          <a:xfrm>
            <a:off x="464756" y="43140"/>
            <a:ext cx="8291063" cy="724611"/>
          </a:xfrm>
        </p:spPr>
        <p:txBody>
          <a:bodyPr>
            <a:noAutofit/>
          </a:bodyPr>
          <a:lstStyle/>
          <a:p>
            <a:pPr algn="ctr"/>
            <a:r>
              <a:rPr lang="en-US" sz="2800" b="1" dirty="0">
                <a:solidFill>
                  <a:srgbClr val="FF0000"/>
                </a:solidFill>
              </a:rPr>
              <a:t>Conclusions</a:t>
            </a:r>
            <a:endParaRPr lang="ru-RU" sz="2800" b="1" dirty="0">
              <a:solidFill>
                <a:srgbClr val="FF0000"/>
              </a:solidFill>
            </a:endParaRPr>
          </a:p>
        </p:txBody>
      </p:sp>
    </p:spTree>
    <p:extLst>
      <p:ext uri="{BB962C8B-B14F-4D97-AF65-F5344CB8AC3E}">
        <p14:creationId xmlns:p14="http://schemas.microsoft.com/office/powerpoint/2010/main" val="33047941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6429" y="664300"/>
            <a:ext cx="8574658" cy="3649461"/>
          </a:xfrm>
          <a:prstGeom prst="rect">
            <a:avLst/>
          </a:prstGeom>
        </p:spPr>
        <p:txBody>
          <a:bodyPr wrap="square">
            <a:spAutoFit/>
          </a:bodyPr>
          <a:lstStyle/>
          <a:p>
            <a:pPr algn="ctr">
              <a:lnSpc>
                <a:spcPct val="115000"/>
              </a:lnSpc>
              <a:spcAft>
                <a:spcPts val="1000"/>
              </a:spcAft>
            </a:pPr>
            <a:endParaRPr lang="en-US" sz="6600" dirty="0" smtClean="0">
              <a:solidFill>
                <a:srgbClr val="222222"/>
              </a:solidFill>
              <a:latin typeface="Arial"/>
              <a:ea typeface="Calibri"/>
              <a:cs typeface="Times New Roman"/>
            </a:endParaRPr>
          </a:p>
          <a:p>
            <a:pPr algn="ctr">
              <a:lnSpc>
                <a:spcPct val="115000"/>
              </a:lnSpc>
              <a:spcAft>
                <a:spcPts val="1000"/>
              </a:spcAft>
            </a:pPr>
            <a:r>
              <a:rPr lang="ru-RU" sz="6600" dirty="0" err="1" smtClean="0">
                <a:solidFill>
                  <a:srgbClr val="007CCE"/>
                </a:solidFill>
                <a:latin typeface="Arial"/>
                <a:ea typeface="Calibri"/>
                <a:cs typeface="Times New Roman"/>
              </a:rPr>
              <a:t>Thank</a:t>
            </a:r>
            <a:r>
              <a:rPr lang="ru-RU" sz="6600" dirty="0" smtClean="0">
                <a:solidFill>
                  <a:srgbClr val="007CCE"/>
                </a:solidFill>
                <a:latin typeface="Arial"/>
                <a:ea typeface="Calibri"/>
                <a:cs typeface="Times New Roman"/>
              </a:rPr>
              <a:t> </a:t>
            </a:r>
            <a:r>
              <a:rPr lang="ru-RU" sz="6600" dirty="0" err="1">
                <a:solidFill>
                  <a:srgbClr val="007CCE"/>
                </a:solidFill>
                <a:latin typeface="Arial"/>
                <a:ea typeface="Calibri"/>
                <a:cs typeface="Times New Roman"/>
              </a:rPr>
              <a:t>you</a:t>
            </a:r>
            <a:r>
              <a:rPr lang="ru-RU" sz="6600" dirty="0">
                <a:solidFill>
                  <a:srgbClr val="007CCE"/>
                </a:solidFill>
                <a:latin typeface="Arial"/>
                <a:ea typeface="Calibri"/>
                <a:cs typeface="Times New Roman"/>
              </a:rPr>
              <a:t> </a:t>
            </a:r>
            <a:r>
              <a:rPr lang="ru-RU" sz="6600" dirty="0" err="1">
                <a:solidFill>
                  <a:srgbClr val="007CCE"/>
                </a:solidFill>
                <a:latin typeface="Arial"/>
                <a:ea typeface="Calibri"/>
                <a:cs typeface="Times New Roman"/>
              </a:rPr>
              <a:t>for</a:t>
            </a:r>
            <a:r>
              <a:rPr lang="ru-RU" sz="6600" dirty="0">
                <a:solidFill>
                  <a:srgbClr val="007CCE"/>
                </a:solidFill>
                <a:latin typeface="Arial"/>
                <a:ea typeface="Calibri"/>
                <a:cs typeface="Times New Roman"/>
              </a:rPr>
              <a:t> </a:t>
            </a:r>
            <a:r>
              <a:rPr lang="ru-RU" sz="6600" dirty="0" err="1">
                <a:solidFill>
                  <a:srgbClr val="007CCE"/>
                </a:solidFill>
                <a:latin typeface="Arial"/>
                <a:ea typeface="Calibri"/>
                <a:cs typeface="Times New Roman"/>
              </a:rPr>
              <a:t>your</a:t>
            </a:r>
            <a:r>
              <a:rPr lang="ru-RU" sz="6600" dirty="0">
                <a:solidFill>
                  <a:srgbClr val="007CCE"/>
                </a:solidFill>
                <a:latin typeface="Arial"/>
                <a:ea typeface="Calibri"/>
                <a:cs typeface="Times New Roman"/>
              </a:rPr>
              <a:t> </a:t>
            </a:r>
            <a:r>
              <a:rPr lang="ru-RU" sz="6600" dirty="0" err="1">
                <a:solidFill>
                  <a:srgbClr val="007CCE"/>
                </a:solidFill>
                <a:latin typeface="Arial"/>
                <a:ea typeface="Calibri"/>
                <a:cs typeface="Times New Roman"/>
              </a:rPr>
              <a:t>kind</a:t>
            </a:r>
            <a:r>
              <a:rPr lang="ru-RU" sz="6600" dirty="0">
                <a:solidFill>
                  <a:srgbClr val="007CCE"/>
                </a:solidFill>
                <a:latin typeface="Arial"/>
                <a:ea typeface="Calibri"/>
                <a:cs typeface="Times New Roman"/>
              </a:rPr>
              <a:t> </a:t>
            </a:r>
            <a:r>
              <a:rPr lang="ru-RU" sz="6600" dirty="0" err="1">
                <a:solidFill>
                  <a:srgbClr val="007CCE"/>
                </a:solidFill>
                <a:latin typeface="Arial"/>
                <a:ea typeface="Calibri"/>
                <a:cs typeface="Times New Roman"/>
              </a:rPr>
              <a:t>attention</a:t>
            </a:r>
            <a:r>
              <a:rPr lang="ru-RU" sz="6600" dirty="0">
                <a:solidFill>
                  <a:srgbClr val="007CCE"/>
                </a:solidFill>
                <a:latin typeface="Arial"/>
                <a:ea typeface="Calibri"/>
                <a:cs typeface="Times New Roman"/>
              </a:rPr>
              <a:t>!</a:t>
            </a:r>
            <a:endParaRPr lang="ru-RU" sz="6600" dirty="0">
              <a:solidFill>
                <a:srgbClr val="007CCE"/>
              </a:solidFill>
              <a:ea typeface="Calibri"/>
              <a:cs typeface="Times New Roman"/>
            </a:endParaRPr>
          </a:p>
        </p:txBody>
      </p:sp>
      <p:sp>
        <p:nvSpPr>
          <p:cNvPr id="4" name="Заголовок 1"/>
          <p:cNvSpPr>
            <a:spLocks noGrp="1"/>
          </p:cNvSpPr>
          <p:nvPr>
            <p:ph type="title"/>
          </p:nvPr>
        </p:nvSpPr>
        <p:spPr>
          <a:xfrm>
            <a:off x="464756" y="43140"/>
            <a:ext cx="8291063" cy="724611"/>
          </a:xfrm>
        </p:spPr>
        <p:txBody>
          <a:bodyPr>
            <a:noAutofit/>
          </a:bodyPr>
          <a:lstStyle/>
          <a:p>
            <a:pPr algn="ctr"/>
            <a:endParaRPr lang="ru-RU" sz="2800" b="1" dirty="0">
              <a:solidFill>
                <a:srgbClr val="FF0000"/>
              </a:solidFill>
            </a:endParaRPr>
          </a:p>
        </p:txBody>
      </p:sp>
    </p:spTree>
    <p:extLst>
      <p:ext uri="{BB962C8B-B14F-4D97-AF65-F5344CB8AC3E}">
        <p14:creationId xmlns:p14="http://schemas.microsoft.com/office/powerpoint/2010/main" val="5942738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96814" y="500332"/>
            <a:ext cx="8419381" cy="5081391"/>
          </a:xfrm>
          <a:prstGeom prst="rect">
            <a:avLst/>
          </a:prstGeom>
        </p:spPr>
        <p:txBody>
          <a:bodyPr wrap="square">
            <a:spAutoFit/>
          </a:bodyPr>
          <a:lstStyle/>
          <a:p>
            <a:pPr lvl="0" algn="r">
              <a:lnSpc>
                <a:spcPct val="115000"/>
              </a:lnSpc>
            </a:pPr>
            <a:r>
              <a:rPr lang="en-US" sz="2800" i="1" dirty="0" smtClean="0">
                <a:solidFill>
                  <a:srgbClr val="FF0000"/>
                </a:solidFill>
                <a:latin typeface="Times New Roman"/>
                <a:ea typeface="Calibri"/>
                <a:cs typeface="Times New Roman"/>
              </a:rPr>
              <a:t>Childhood in Slums and a Try to Become a Magician</a:t>
            </a:r>
            <a:endParaRPr lang="ru-RU" sz="2400" dirty="0">
              <a:solidFill>
                <a:prstClr val="black"/>
              </a:solidFill>
              <a:ea typeface="Calibri"/>
              <a:cs typeface="Times New Roman"/>
            </a:endParaRPr>
          </a:p>
          <a:p>
            <a:pPr marL="457200" indent="-457200" algn="just">
              <a:buFont typeface="Wingdings" panose="05000000000000000000" pitchFamily="2" charset="2"/>
              <a:buChar char="Ø"/>
            </a:pPr>
            <a:r>
              <a:rPr lang="en-US" sz="2400" dirty="0" smtClean="0">
                <a:solidFill>
                  <a:srgbClr val="002060"/>
                </a:solidFill>
              </a:rPr>
              <a:t>Robert </a:t>
            </a:r>
            <a:r>
              <a:rPr lang="en-US" sz="2400" dirty="0">
                <a:solidFill>
                  <a:srgbClr val="002060"/>
                </a:solidFill>
              </a:rPr>
              <a:t>wasn't a </a:t>
            </a:r>
            <a:r>
              <a:rPr lang="en-US" sz="2400" dirty="0" smtClean="0">
                <a:solidFill>
                  <a:srgbClr val="002060"/>
                </a:solidFill>
              </a:rPr>
              <a:t>mummy's </a:t>
            </a:r>
            <a:r>
              <a:rPr lang="en-US" sz="2400" dirty="0">
                <a:solidFill>
                  <a:srgbClr val="002060"/>
                </a:solidFill>
              </a:rPr>
              <a:t>boy at all. He grew up </a:t>
            </a:r>
            <a:r>
              <a:rPr lang="en-US" sz="2400" dirty="0" smtClean="0">
                <a:solidFill>
                  <a:srgbClr val="002060"/>
                </a:solidFill>
              </a:rPr>
              <a:t>in a deprived </a:t>
            </a:r>
            <a:r>
              <a:rPr lang="en-US" sz="2400" dirty="0">
                <a:solidFill>
                  <a:srgbClr val="002060"/>
                </a:solidFill>
              </a:rPr>
              <a:t>area</a:t>
            </a:r>
            <a:r>
              <a:rPr lang="en-US" sz="2400" dirty="0"/>
              <a:t> </a:t>
            </a:r>
            <a:r>
              <a:rPr lang="en-US" sz="2400" dirty="0" smtClean="0">
                <a:solidFill>
                  <a:srgbClr val="002060"/>
                </a:solidFill>
              </a:rPr>
              <a:t>learning tricks from </a:t>
            </a:r>
            <a:r>
              <a:rPr lang="en-US" sz="2400" dirty="0">
                <a:solidFill>
                  <a:srgbClr val="002060"/>
                </a:solidFill>
              </a:rPr>
              <a:t>dangerous street </a:t>
            </a:r>
            <a:r>
              <a:rPr lang="en-US" sz="2400" dirty="0" smtClean="0">
                <a:solidFill>
                  <a:srgbClr val="002060"/>
                </a:solidFill>
              </a:rPr>
              <a:t>fights and trying </a:t>
            </a:r>
            <a:r>
              <a:rPr lang="en-US" sz="2400" dirty="0">
                <a:solidFill>
                  <a:srgbClr val="002060"/>
                </a:solidFill>
              </a:rPr>
              <a:t>to earn money. </a:t>
            </a:r>
            <a:endParaRPr lang="ru-RU" sz="2400" dirty="0" smtClean="0">
              <a:solidFill>
                <a:srgbClr val="002060"/>
              </a:solidFill>
            </a:endParaRPr>
          </a:p>
          <a:p>
            <a:pPr marL="914400" lvl="1" indent="-457200" algn="just">
              <a:buFont typeface="Wingdings" panose="05000000000000000000" pitchFamily="2" charset="2"/>
              <a:buChar char="ü"/>
            </a:pPr>
            <a:r>
              <a:rPr lang="ru-RU" sz="2400" dirty="0" smtClean="0">
                <a:solidFill>
                  <a:srgbClr val="002060"/>
                </a:solidFill>
              </a:rPr>
              <a:t>     </a:t>
            </a:r>
            <a:r>
              <a:rPr lang="en-US" sz="2400" dirty="0" smtClean="0">
                <a:solidFill>
                  <a:srgbClr val="002060"/>
                </a:solidFill>
              </a:rPr>
              <a:t>He </a:t>
            </a:r>
            <a:r>
              <a:rPr lang="en-US" sz="2400" dirty="0">
                <a:solidFill>
                  <a:srgbClr val="002060"/>
                </a:solidFill>
              </a:rPr>
              <a:t>even was a part of a street </a:t>
            </a:r>
            <a:r>
              <a:rPr lang="en-US" sz="2400" dirty="0" smtClean="0">
                <a:solidFill>
                  <a:srgbClr val="002060"/>
                </a:solidFill>
              </a:rPr>
              <a:t>gang.</a:t>
            </a:r>
            <a:endParaRPr lang="ru-RU" sz="2400" dirty="0" smtClean="0">
              <a:solidFill>
                <a:srgbClr val="002060"/>
              </a:solidFill>
            </a:endParaRPr>
          </a:p>
          <a:p>
            <a:pPr marL="457200" indent="-457200" algn="just">
              <a:buFont typeface="Wingdings" panose="05000000000000000000" pitchFamily="2" charset="2"/>
              <a:buChar char="Ø"/>
            </a:pPr>
            <a:r>
              <a:rPr lang="en-US" sz="2400" dirty="0" smtClean="0">
                <a:solidFill>
                  <a:srgbClr val="002060"/>
                </a:solidFill>
              </a:rPr>
              <a:t> </a:t>
            </a:r>
            <a:r>
              <a:rPr lang="en-US" sz="2400" dirty="0">
                <a:solidFill>
                  <a:srgbClr val="002060"/>
                </a:solidFill>
              </a:rPr>
              <a:t>He was fascinated by tricks, circus, illusionists who seemed to him "wizards and magicians."  Once he almost </a:t>
            </a:r>
            <a:r>
              <a:rPr lang="en-US" sz="2400" dirty="0" smtClean="0">
                <a:solidFill>
                  <a:srgbClr val="002060"/>
                </a:solidFill>
              </a:rPr>
              <a:t>ended </a:t>
            </a:r>
            <a:r>
              <a:rPr lang="en-US" sz="2400" dirty="0">
                <a:solidFill>
                  <a:srgbClr val="002060"/>
                </a:solidFill>
              </a:rPr>
              <a:t>up </a:t>
            </a:r>
            <a:r>
              <a:rPr lang="en-US" sz="2400" dirty="0" smtClean="0">
                <a:solidFill>
                  <a:srgbClr val="002060"/>
                </a:solidFill>
              </a:rPr>
              <a:t>in a </a:t>
            </a:r>
            <a:r>
              <a:rPr lang="en-US" sz="2400" dirty="0">
                <a:solidFill>
                  <a:srgbClr val="002060"/>
                </a:solidFill>
              </a:rPr>
              <a:t>jail, because he was teaching the </a:t>
            </a:r>
            <a:r>
              <a:rPr lang="en-US" sz="2400" dirty="0" err="1" smtClean="0">
                <a:solidFill>
                  <a:srgbClr val="002060"/>
                </a:solidFill>
              </a:rPr>
              <a:t>neighbourhood</a:t>
            </a:r>
            <a:r>
              <a:rPr lang="en-US" sz="2400" dirty="0" smtClean="0">
                <a:solidFill>
                  <a:srgbClr val="002060"/>
                </a:solidFill>
              </a:rPr>
              <a:t> </a:t>
            </a:r>
            <a:r>
              <a:rPr lang="en-US" sz="2400" dirty="0">
                <a:solidFill>
                  <a:srgbClr val="002060"/>
                </a:solidFill>
              </a:rPr>
              <a:t>kids the basics of "magic art", for the money, of course.  </a:t>
            </a:r>
            <a:endParaRPr lang="ru-RU" sz="2400" dirty="0" smtClean="0">
              <a:solidFill>
                <a:srgbClr val="002060"/>
              </a:solidFill>
            </a:endParaRPr>
          </a:p>
          <a:p>
            <a:pPr marL="457200" indent="-457200" algn="just">
              <a:buFont typeface="Wingdings" panose="05000000000000000000" pitchFamily="2" charset="2"/>
              <a:buChar char="Ø"/>
            </a:pPr>
            <a:r>
              <a:rPr lang="en-US" sz="2400" dirty="0" smtClean="0">
                <a:solidFill>
                  <a:srgbClr val="002060"/>
                </a:solidFill>
              </a:rPr>
              <a:t>It </a:t>
            </a:r>
            <a:r>
              <a:rPr lang="en-US" sz="2400" dirty="0">
                <a:solidFill>
                  <a:srgbClr val="002060"/>
                </a:solidFill>
              </a:rPr>
              <a:t>is possible to see a charisma the future scientist </a:t>
            </a:r>
            <a:r>
              <a:rPr lang="en-US" sz="2400" dirty="0" smtClean="0">
                <a:solidFill>
                  <a:srgbClr val="002060"/>
                </a:solidFill>
              </a:rPr>
              <a:t>had </a:t>
            </a:r>
            <a:r>
              <a:rPr lang="en-US" sz="2400" dirty="0">
                <a:solidFill>
                  <a:srgbClr val="002060"/>
                </a:solidFill>
              </a:rPr>
              <a:t>at his young </a:t>
            </a:r>
            <a:r>
              <a:rPr lang="en-US" sz="2400" dirty="0" smtClean="0">
                <a:solidFill>
                  <a:srgbClr val="002060"/>
                </a:solidFill>
              </a:rPr>
              <a:t>age </a:t>
            </a:r>
            <a:r>
              <a:rPr lang="en-US" sz="2400" dirty="0">
                <a:solidFill>
                  <a:srgbClr val="002060"/>
                </a:solidFill>
              </a:rPr>
              <a:t>convincing the boys that every "wonder-worker and magician" should be able to swallow knitting </a:t>
            </a:r>
            <a:r>
              <a:rPr lang="en-US" sz="2400" dirty="0" smtClean="0">
                <a:solidFill>
                  <a:srgbClr val="002060"/>
                </a:solidFill>
              </a:rPr>
              <a:t>needles, </a:t>
            </a:r>
            <a:r>
              <a:rPr lang="en-US" sz="2400" dirty="0">
                <a:solidFill>
                  <a:srgbClr val="002060"/>
                </a:solidFill>
              </a:rPr>
              <a:t>the poor </a:t>
            </a:r>
            <a:r>
              <a:rPr lang="en-US" sz="2400" dirty="0" err="1" smtClean="0">
                <a:solidFill>
                  <a:srgbClr val="002060"/>
                </a:solidFill>
              </a:rPr>
              <a:t>neighbouring</a:t>
            </a:r>
            <a:r>
              <a:rPr lang="en-US" sz="2400" dirty="0" smtClean="0">
                <a:solidFill>
                  <a:srgbClr val="002060"/>
                </a:solidFill>
              </a:rPr>
              <a:t> </a:t>
            </a:r>
            <a:r>
              <a:rPr lang="en-US" sz="2400" dirty="0">
                <a:solidFill>
                  <a:srgbClr val="002060"/>
                </a:solidFill>
              </a:rPr>
              <a:t>children almost choked </a:t>
            </a:r>
            <a:r>
              <a:rPr lang="en-US" sz="2400" dirty="0" smtClean="0">
                <a:solidFill>
                  <a:srgbClr val="002060"/>
                </a:solidFill>
              </a:rPr>
              <a:t>with</a:t>
            </a:r>
            <a:r>
              <a:rPr lang="ru-RU" sz="2800" dirty="0" smtClean="0">
                <a:solidFill>
                  <a:srgbClr val="002060"/>
                </a:solidFill>
              </a:rPr>
              <a:t>.</a:t>
            </a:r>
            <a:endParaRPr lang="ru-RU" sz="2800" dirty="0">
              <a:solidFill>
                <a:srgbClr val="002060"/>
              </a:solidFill>
            </a:endParaRPr>
          </a:p>
        </p:txBody>
      </p:sp>
    </p:spTree>
    <p:extLst>
      <p:ext uri="{BB962C8B-B14F-4D97-AF65-F5344CB8AC3E}">
        <p14:creationId xmlns:p14="http://schemas.microsoft.com/office/powerpoint/2010/main" val="33769059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96811" y="236299"/>
            <a:ext cx="8419381" cy="3416320"/>
          </a:xfrm>
          <a:prstGeom prst="rect">
            <a:avLst/>
          </a:prstGeom>
        </p:spPr>
        <p:txBody>
          <a:bodyPr wrap="square">
            <a:spAutoFit/>
          </a:bodyPr>
          <a:lstStyle/>
          <a:p>
            <a:pPr algn="ctr"/>
            <a:r>
              <a:rPr lang="en-US" sz="2400" i="1" dirty="0" smtClean="0">
                <a:solidFill>
                  <a:srgbClr val="FF0000"/>
                </a:solidFill>
              </a:rPr>
              <a:t>From Life in Slums to Their </a:t>
            </a:r>
            <a:r>
              <a:rPr lang="en-US" sz="2400" i="1" dirty="0">
                <a:solidFill>
                  <a:srgbClr val="FF0000"/>
                </a:solidFill>
              </a:rPr>
              <a:t>S</a:t>
            </a:r>
            <a:r>
              <a:rPr lang="en-US" sz="2400" i="1" dirty="0" smtClean="0">
                <a:solidFill>
                  <a:srgbClr val="FF0000"/>
                </a:solidFill>
              </a:rPr>
              <a:t>tudying</a:t>
            </a:r>
            <a:endParaRPr lang="ru-RU" sz="2400" dirty="0" smtClean="0">
              <a:solidFill>
                <a:srgbClr val="002060"/>
              </a:solidFill>
            </a:endParaRPr>
          </a:p>
          <a:p>
            <a:pPr marL="457200" indent="-457200" algn="just">
              <a:buFont typeface="Wingdings" panose="05000000000000000000" pitchFamily="2" charset="2"/>
              <a:buChar char="Ø"/>
              <a:tabLst>
                <a:tab pos="3949700" algn="l"/>
              </a:tabLst>
            </a:pPr>
            <a:r>
              <a:rPr lang="en-US" sz="2400" dirty="0" smtClean="0">
                <a:solidFill>
                  <a:srgbClr val="002060"/>
                </a:solidFill>
              </a:rPr>
              <a:t>While </a:t>
            </a:r>
            <a:r>
              <a:rPr lang="en-US" sz="2400" dirty="0">
                <a:solidFill>
                  <a:srgbClr val="002060"/>
                </a:solidFill>
              </a:rPr>
              <a:t>Robert</a:t>
            </a:r>
            <a:r>
              <a:rPr lang="en-US" sz="2400" dirty="0" smtClean="0">
                <a:solidFill>
                  <a:srgbClr val="002060"/>
                </a:solidFill>
              </a:rPr>
              <a:t> </a:t>
            </a:r>
            <a:r>
              <a:rPr lang="en-US" sz="2400" dirty="0">
                <a:solidFill>
                  <a:srgbClr val="002060"/>
                </a:solidFill>
              </a:rPr>
              <a:t>was studying at Harvard, he studied deviant behavior and </a:t>
            </a:r>
            <a:r>
              <a:rPr lang="en-US" sz="2400" dirty="0" smtClean="0">
                <a:solidFill>
                  <a:srgbClr val="002060"/>
                </a:solidFill>
              </a:rPr>
              <a:t>crime, </a:t>
            </a:r>
            <a:r>
              <a:rPr lang="en-US" sz="2400" dirty="0">
                <a:solidFill>
                  <a:srgbClr val="002060"/>
                </a:solidFill>
              </a:rPr>
              <a:t>which was reflected in his article "Social structures and anomie" (1936).</a:t>
            </a:r>
            <a:r>
              <a:rPr lang="ru-RU" sz="2400" dirty="0" smtClean="0">
                <a:solidFill>
                  <a:srgbClr val="002060"/>
                </a:solidFill>
              </a:rPr>
              <a:t> </a:t>
            </a:r>
            <a:endParaRPr lang="en-US" sz="2400" dirty="0" smtClean="0">
              <a:solidFill>
                <a:srgbClr val="002060"/>
              </a:solidFill>
            </a:endParaRPr>
          </a:p>
          <a:p>
            <a:pPr marL="457200" indent="-457200" algn="just">
              <a:buFont typeface="Wingdings" panose="05000000000000000000" pitchFamily="2" charset="2"/>
              <a:buChar char="Ø"/>
              <a:tabLst>
                <a:tab pos="3949700" algn="l"/>
              </a:tabLst>
            </a:pPr>
            <a:r>
              <a:rPr lang="en-US" sz="2400" dirty="0" smtClean="0">
                <a:solidFill>
                  <a:srgbClr val="002060"/>
                </a:solidFill>
              </a:rPr>
              <a:t>At </a:t>
            </a:r>
            <a:r>
              <a:rPr lang="en-US" sz="2400" dirty="0">
                <a:solidFill>
                  <a:srgbClr val="002060"/>
                </a:solidFill>
              </a:rPr>
              <a:t>first, </a:t>
            </a:r>
            <a:r>
              <a:rPr lang="en-US" sz="2400" dirty="0" smtClean="0">
                <a:solidFill>
                  <a:srgbClr val="002060"/>
                </a:solidFill>
              </a:rPr>
              <a:t>he had </a:t>
            </a:r>
            <a:r>
              <a:rPr lang="en-US" sz="2400" dirty="0">
                <a:solidFill>
                  <a:srgbClr val="002060"/>
                </a:solidFill>
              </a:rPr>
              <a:t>the idea that the main topic of sociology is the study </a:t>
            </a:r>
            <a:r>
              <a:rPr lang="en-US" sz="2400" dirty="0" smtClean="0">
                <a:solidFill>
                  <a:srgbClr val="002060"/>
                </a:solidFill>
              </a:rPr>
              <a:t>of</a:t>
            </a:r>
            <a:r>
              <a:rPr lang="en-US" sz="2400" dirty="0">
                <a:solidFill>
                  <a:srgbClr val="002060"/>
                </a:solidFill>
              </a:rPr>
              <a:t> deviant behavior</a:t>
            </a:r>
            <a:r>
              <a:rPr lang="ru-RU" sz="2400" dirty="0" smtClean="0">
                <a:solidFill>
                  <a:srgbClr val="002060"/>
                </a:solidFill>
              </a:rPr>
              <a:t> </a:t>
            </a:r>
            <a:r>
              <a:rPr lang="en-US" sz="2400" dirty="0" smtClean="0">
                <a:solidFill>
                  <a:srgbClr val="002060"/>
                </a:solidFill>
              </a:rPr>
              <a:t>. </a:t>
            </a:r>
            <a:r>
              <a:rPr lang="ru-RU" sz="2400" dirty="0" smtClean="0">
                <a:solidFill>
                  <a:srgbClr val="002060"/>
                </a:solidFill>
              </a:rPr>
              <a:t> </a:t>
            </a:r>
            <a:endParaRPr lang="ru-RU" sz="2400" dirty="0">
              <a:solidFill>
                <a:srgbClr val="002060"/>
              </a:solidFill>
            </a:endParaRPr>
          </a:p>
          <a:p>
            <a:pPr marL="457200" indent="-457200" algn="just">
              <a:buFont typeface="Wingdings" panose="05000000000000000000" pitchFamily="2" charset="2"/>
              <a:buChar char="Ø"/>
            </a:pPr>
            <a:r>
              <a:rPr lang="en-US" sz="2400" dirty="0" smtClean="0">
                <a:solidFill>
                  <a:srgbClr val="002060"/>
                </a:solidFill>
              </a:rPr>
              <a:t>Robert </a:t>
            </a:r>
            <a:r>
              <a:rPr lang="en-US" sz="2400" dirty="0">
                <a:solidFill>
                  <a:srgbClr val="002060"/>
                </a:solidFill>
              </a:rPr>
              <a:t>K. Merton remembered </a:t>
            </a:r>
            <a:r>
              <a:rPr lang="en-US" sz="2400" dirty="0" smtClean="0">
                <a:solidFill>
                  <a:srgbClr val="002060"/>
                </a:solidFill>
              </a:rPr>
              <a:t>that </a:t>
            </a:r>
            <a:r>
              <a:rPr lang="en-US" sz="2400" dirty="0" err="1">
                <a:solidFill>
                  <a:srgbClr val="002060"/>
                </a:solidFill>
              </a:rPr>
              <a:t>Pitirim</a:t>
            </a:r>
            <a:r>
              <a:rPr lang="en-US" sz="2400" dirty="0">
                <a:solidFill>
                  <a:srgbClr val="002060"/>
                </a:solidFill>
              </a:rPr>
              <a:t> </a:t>
            </a:r>
            <a:r>
              <a:rPr lang="en-US" sz="2400" dirty="0" smtClean="0">
                <a:solidFill>
                  <a:srgbClr val="002060"/>
                </a:solidFill>
              </a:rPr>
              <a:t>Sorokin, </a:t>
            </a:r>
            <a:r>
              <a:rPr lang="en-US" sz="2400" dirty="0">
                <a:solidFill>
                  <a:srgbClr val="002060"/>
                </a:solidFill>
              </a:rPr>
              <a:t>who headed the Department of </a:t>
            </a:r>
            <a:r>
              <a:rPr lang="en-US" sz="2400" dirty="0" smtClean="0">
                <a:solidFill>
                  <a:srgbClr val="002060"/>
                </a:solidFill>
              </a:rPr>
              <a:t>sociology </a:t>
            </a:r>
            <a:r>
              <a:rPr lang="en-US" sz="2400" dirty="0">
                <a:solidFill>
                  <a:srgbClr val="002060"/>
                </a:solidFill>
              </a:rPr>
              <a:t>at that </a:t>
            </a:r>
            <a:r>
              <a:rPr lang="en-US" sz="2400" dirty="0" smtClean="0">
                <a:solidFill>
                  <a:srgbClr val="002060"/>
                </a:solidFill>
              </a:rPr>
              <a:t>time, </a:t>
            </a:r>
            <a:r>
              <a:rPr lang="en-US" sz="2400" dirty="0">
                <a:solidFill>
                  <a:srgbClr val="002060"/>
                </a:solidFill>
              </a:rPr>
              <a:t>"</a:t>
            </a:r>
            <a:r>
              <a:rPr lang="en-US" sz="2400" b="1" dirty="0">
                <a:solidFill>
                  <a:srgbClr val="002060"/>
                </a:solidFill>
              </a:rPr>
              <a:t>helped me to get rid of </a:t>
            </a:r>
            <a:r>
              <a:rPr lang="en-US" sz="2400" b="1" dirty="0" smtClean="0">
                <a:solidFill>
                  <a:srgbClr val="002060"/>
                </a:solidFill>
              </a:rPr>
              <a:t>narrow-</a:t>
            </a:r>
            <a:r>
              <a:rPr lang="en-US" sz="2400" b="1" dirty="0" err="1" smtClean="0">
                <a:solidFill>
                  <a:srgbClr val="002060"/>
                </a:solidFill>
              </a:rPr>
              <a:t>mindness</a:t>
            </a:r>
            <a:r>
              <a:rPr lang="en-US" sz="2400" b="1" dirty="0" smtClean="0">
                <a:solidFill>
                  <a:srgbClr val="002060"/>
                </a:solidFill>
              </a:rPr>
              <a:t> </a:t>
            </a:r>
            <a:r>
              <a:rPr lang="en-US" sz="2400" b="1" dirty="0">
                <a:solidFill>
                  <a:srgbClr val="002060"/>
                </a:solidFill>
              </a:rPr>
              <a:t>having destroyed the </a:t>
            </a:r>
            <a:r>
              <a:rPr lang="en-US" sz="2400" b="1" dirty="0" smtClean="0">
                <a:solidFill>
                  <a:srgbClr val="002060"/>
                </a:solidFill>
              </a:rPr>
              <a:t>notion</a:t>
            </a:r>
            <a:endParaRPr lang="ru-RU" sz="2400" b="1" dirty="0">
              <a:solidFill>
                <a:srgbClr val="002060"/>
              </a:solidFill>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2810" y="3752897"/>
            <a:ext cx="3378200" cy="24267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 name="Прямоугольник 1"/>
          <p:cNvSpPr/>
          <p:nvPr/>
        </p:nvSpPr>
        <p:spPr>
          <a:xfrm>
            <a:off x="864610" y="3515731"/>
            <a:ext cx="4572000" cy="3323987"/>
          </a:xfrm>
          <a:prstGeom prst="rect">
            <a:avLst/>
          </a:prstGeom>
        </p:spPr>
        <p:txBody>
          <a:bodyPr>
            <a:spAutoFit/>
          </a:bodyPr>
          <a:lstStyle/>
          <a:p>
            <a:pPr algn="just"/>
            <a:r>
              <a:rPr lang="en-US" sz="2400" b="1" dirty="0">
                <a:solidFill>
                  <a:srgbClr val="002060"/>
                </a:solidFill>
              </a:rPr>
              <a:t>that effective learning of the society is limited to the territory of America and to get rid of the view suggested by slums that the primary theme of sociology is to study peripheral problems of social life such as divorce and juvenile delinquency».</a:t>
            </a:r>
            <a:endParaRPr lang="ru-RU" sz="2400" b="1" dirty="0">
              <a:solidFill>
                <a:srgbClr val="002060"/>
              </a:solidFill>
            </a:endParaRPr>
          </a:p>
          <a:p>
            <a:pPr marL="457200" indent="-457200" algn="just">
              <a:buFont typeface="Wingdings" panose="05000000000000000000" pitchFamily="2" charset="2"/>
              <a:buChar char="Ø"/>
            </a:pPr>
            <a:endParaRPr lang="ru-RU" b="1" dirty="0">
              <a:solidFill>
                <a:srgbClr val="002060"/>
              </a:solidFill>
            </a:endParaRPr>
          </a:p>
        </p:txBody>
      </p:sp>
    </p:spTree>
    <p:extLst>
      <p:ext uri="{BB962C8B-B14F-4D97-AF65-F5344CB8AC3E}">
        <p14:creationId xmlns:p14="http://schemas.microsoft.com/office/powerpoint/2010/main" val="10664718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6429" y="422725"/>
            <a:ext cx="8419381" cy="5816977"/>
          </a:xfrm>
          <a:prstGeom prst="rect">
            <a:avLst/>
          </a:prstGeom>
        </p:spPr>
        <p:txBody>
          <a:bodyPr wrap="square">
            <a:spAutoFit/>
          </a:bodyPr>
          <a:lstStyle/>
          <a:p>
            <a:pPr algn="ctr"/>
            <a:r>
              <a:rPr lang="en-US" sz="2800" i="1" dirty="0" smtClean="0">
                <a:solidFill>
                  <a:srgbClr val="FF0000"/>
                </a:solidFill>
              </a:rPr>
              <a:t>Unusual Life in Science: from </a:t>
            </a:r>
            <a:r>
              <a:rPr lang="en-US" sz="2800" i="1" dirty="0">
                <a:solidFill>
                  <a:srgbClr val="FF0000"/>
                </a:solidFill>
              </a:rPr>
              <a:t>D</a:t>
            </a:r>
            <a:r>
              <a:rPr lang="en-US" sz="2800" i="1" dirty="0" smtClean="0">
                <a:solidFill>
                  <a:srgbClr val="FF0000"/>
                </a:solidFill>
              </a:rPr>
              <a:t>eviations Study to the “Ethos </a:t>
            </a:r>
            <a:r>
              <a:rPr lang="en-US" sz="2800" i="1" dirty="0">
                <a:solidFill>
                  <a:srgbClr val="FF0000"/>
                </a:solidFill>
              </a:rPr>
              <a:t>of </a:t>
            </a:r>
            <a:r>
              <a:rPr lang="en-US" sz="2800" i="1">
                <a:solidFill>
                  <a:srgbClr val="FF0000"/>
                </a:solidFill>
              </a:rPr>
              <a:t>Science</a:t>
            </a:r>
            <a:r>
              <a:rPr lang="en-US" sz="2800" i="1" smtClean="0">
                <a:solidFill>
                  <a:srgbClr val="FF0000"/>
                </a:solidFill>
              </a:rPr>
              <a:t>“ Development</a:t>
            </a:r>
            <a:endParaRPr lang="ru-RU" sz="2800" dirty="0" smtClean="0">
              <a:solidFill>
                <a:srgbClr val="002060"/>
              </a:solidFill>
            </a:endParaRPr>
          </a:p>
          <a:p>
            <a:pPr marL="457200" indent="-457200" algn="just">
              <a:buFont typeface="Wingdings" panose="05000000000000000000" pitchFamily="2" charset="2"/>
              <a:buChar char="Ø"/>
            </a:pPr>
            <a:r>
              <a:rPr lang="en-US" sz="2400" dirty="0" smtClean="0">
                <a:solidFill>
                  <a:srgbClr val="002060"/>
                </a:solidFill>
              </a:rPr>
              <a:t>Thus</a:t>
            </a:r>
            <a:r>
              <a:rPr lang="en-US" sz="2400" dirty="0">
                <a:solidFill>
                  <a:srgbClr val="002060"/>
                </a:solidFill>
              </a:rPr>
              <a:t>, according to Merton </a:t>
            </a:r>
            <a:r>
              <a:rPr lang="en-US" sz="2400" dirty="0" smtClean="0">
                <a:solidFill>
                  <a:srgbClr val="002060"/>
                </a:solidFill>
              </a:rPr>
              <a:t>himself </a:t>
            </a:r>
            <a:r>
              <a:rPr lang="en-US" sz="2400" dirty="0">
                <a:solidFill>
                  <a:srgbClr val="002060"/>
                </a:solidFill>
              </a:rPr>
              <a:t>his "</a:t>
            </a:r>
            <a:r>
              <a:rPr lang="en-US" sz="2400" b="1" dirty="0">
                <a:solidFill>
                  <a:srgbClr val="002060"/>
                </a:solidFill>
              </a:rPr>
              <a:t>extraordinary life in science" </a:t>
            </a:r>
            <a:r>
              <a:rPr lang="en-US" sz="2400" dirty="0">
                <a:solidFill>
                  <a:srgbClr val="002060"/>
                </a:solidFill>
              </a:rPr>
              <a:t>began. </a:t>
            </a:r>
            <a:endParaRPr lang="ru-RU" sz="2400" dirty="0" smtClean="0">
              <a:solidFill>
                <a:srgbClr val="002060"/>
              </a:solidFill>
            </a:endParaRPr>
          </a:p>
          <a:p>
            <a:pPr marL="457200" indent="-457200" algn="just">
              <a:buFont typeface="Wingdings" panose="05000000000000000000" pitchFamily="2" charset="2"/>
              <a:buChar char="v"/>
            </a:pPr>
            <a:r>
              <a:rPr lang="en-US" sz="2400" dirty="0" smtClean="0">
                <a:solidFill>
                  <a:srgbClr val="002060"/>
                </a:solidFill>
              </a:rPr>
              <a:t>It </a:t>
            </a:r>
            <a:r>
              <a:rPr lang="en-US" sz="2400" dirty="0">
                <a:solidFill>
                  <a:srgbClr val="002060"/>
                </a:solidFill>
              </a:rPr>
              <a:t>began with the study of the problems of social regulation, social norms and </a:t>
            </a:r>
            <a:r>
              <a:rPr lang="en-US" sz="2400" dirty="0" smtClean="0">
                <a:solidFill>
                  <a:srgbClr val="002060"/>
                </a:solidFill>
              </a:rPr>
              <a:t>deviant behavior, </a:t>
            </a:r>
          </a:p>
          <a:p>
            <a:pPr marL="457200" indent="-457200" algn="just">
              <a:buFont typeface="Wingdings" panose="05000000000000000000" pitchFamily="2" charset="2"/>
              <a:buChar char="v"/>
            </a:pPr>
            <a:r>
              <a:rPr lang="en-US" sz="2400" dirty="0" smtClean="0">
                <a:solidFill>
                  <a:srgbClr val="002060"/>
                </a:solidFill>
              </a:rPr>
              <a:t>and </a:t>
            </a:r>
            <a:r>
              <a:rPr lang="en-US" sz="2400" dirty="0">
                <a:solidFill>
                  <a:srgbClr val="002060"/>
                </a:solidFill>
              </a:rPr>
              <a:t>ended with the research of norms in scientists’ </a:t>
            </a:r>
            <a:r>
              <a:rPr lang="en-US" sz="2400" dirty="0" smtClean="0">
                <a:solidFill>
                  <a:srgbClr val="002060"/>
                </a:solidFill>
              </a:rPr>
              <a:t>behavior </a:t>
            </a:r>
            <a:r>
              <a:rPr lang="en-US" sz="2400" dirty="0">
                <a:solidFill>
                  <a:srgbClr val="002060"/>
                </a:solidFill>
              </a:rPr>
              <a:t>as Merton was the author of the development of the ethos of science. </a:t>
            </a:r>
            <a:endParaRPr lang="ru-RU" sz="2400" dirty="0" smtClean="0">
              <a:solidFill>
                <a:srgbClr val="002060"/>
              </a:solidFill>
            </a:endParaRPr>
          </a:p>
          <a:p>
            <a:pPr marL="457200" indent="-457200" algn="just">
              <a:buFont typeface="Wingdings" panose="05000000000000000000" pitchFamily="2" charset="2"/>
              <a:buChar char="Ø"/>
            </a:pPr>
            <a:r>
              <a:rPr lang="en-US" sz="2400" dirty="0" smtClean="0">
                <a:solidFill>
                  <a:srgbClr val="002060"/>
                </a:solidFill>
              </a:rPr>
              <a:t>Indeed, such a leap over all</a:t>
            </a:r>
            <a:endParaRPr lang="ru-RU" sz="2400" dirty="0" smtClean="0">
              <a:solidFill>
                <a:srgbClr val="002060"/>
              </a:solidFill>
            </a:endParaRPr>
          </a:p>
          <a:p>
            <a:pPr marL="457200" indent="-457200" algn="just"/>
            <a:r>
              <a:rPr lang="en-US" sz="2400" dirty="0" smtClean="0">
                <a:solidFill>
                  <a:srgbClr val="002060"/>
                </a:solidFill>
              </a:rPr>
              <a:t> social hierarchy look extraordinary.</a:t>
            </a:r>
          </a:p>
          <a:p>
            <a:pPr marL="457200" indent="-457200" algn="just">
              <a:buFont typeface="Wingdings" panose="05000000000000000000" pitchFamily="2" charset="2"/>
              <a:buChar char="Ø"/>
            </a:pPr>
            <a:r>
              <a:rPr lang="en-US" sz="2400" dirty="0" smtClean="0">
                <a:solidFill>
                  <a:srgbClr val="002060"/>
                </a:solidFill>
              </a:rPr>
              <a:t>Like </a:t>
            </a:r>
            <a:r>
              <a:rPr lang="en-US" sz="2400" dirty="0">
                <a:solidFill>
                  <a:srgbClr val="002060"/>
                </a:solidFill>
              </a:rPr>
              <a:t>Weber's "spirit of </a:t>
            </a:r>
            <a:r>
              <a:rPr lang="en-US" sz="2400" dirty="0" smtClean="0">
                <a:solidFill>
                  <a:srgbClr val="002060"/>
                </a:solidFill>
              </a:rPr>
              <a:t>capitalism”</a:t>
            </a:r>
            <a:endParaRPr lang="ru-RU" sz="2400" dirty="0" smtClean="0">
              <a:solidFill>
                <a:srgbClr val="002060"/>
              </a:solidFill>
            </a:endParaRPr>
          </a:p>
          <a:p>
            <a:pPr algn="just"/>
            <a:r>
              <a:rPr lang="en-US" sz="2400" dirty="0" smtClean="0">
                <a:solidFill>
                  <a:srgbClr val="002060"/>
                </a:solidFill>
              </a:rPr>
              <a:t>       </a:t>
            </a:r>
            <a:r>
              <a:rPr lang="en-US" sz="2400" dirty="0">
                <a:solidFill>
                  <a:srgbClr val="002060"/>
                </a:solidFill>
              </a:rPr>
              <a:t>Merton created the concept of </a:t>
            </a:r>
            <a:endParaRPr lang="en-US" sz="2400" dirty="0" smtClean="0">
              <a:solidFill>
                <a:srgbClr val="002060"/>
              </a:solidFill>
            </a:endParaRPr>
          </a:p>
          <a:p>
            <a:pPr algn="just"/>
            <a:r>
              <a:rPr lang="en-US" sz="2400" dirty="0">
                <a:solidFill>
                  <a:srgbClr val="002060"/>
                </a:solidFill>
              </a:rPr>
              <a:t> </a:t>
            </a:r>
            <a:r>
              <a:rPr lang="en-US" sz="2400" dirty="0" smtClean="0">
                <a:solidFill>
                  <a:srgbClr val="002060"/>
                </a:solidFill>
              </a:rPr>
              <a:t>        "</a:t>
            </a:r>
            <a:r>
              <a:rPr lang="en-US" sz="2400" dirty="0">
                <a:solidFill>
                  <a:srgbClr val="002060"/>
                </a:solidFill>
              </a:rPr>
              <a:t>ethos of science".</a:t>
            </a:r>
          </a:p>
          <a:p>
            <a:pPr marL="457200" indent="-457200" algn="just">
              <a:buFont typeface="Wingdings" panose="05000000000000000000" pitchFamily="2" charset="2"/>
              <a:buChar char="Ø"/>
            </a:pPr>
            <a:endParaRPr lang="en-US" sz="2800" dirty="0" smtClean="0">
              <a:solidFill>
                <a:srgbClr val="00206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0462" y="3386965"/>
            <a:ext cx="3925887" cy="285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13278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6429" y="474481"/>
            <a:ext cx="8419381" cy="4918269"/>
          </a:xfrm>
          <a:prstGeom prst="rect">
            <a:avLst/>
          </a:prstGeom>
        </p:spPr>
        <p:txBody>
          <a:bodyPr wrap="square">
            <a:spAutoFit/>
          </a:bodyPr>
          <a:lstStyle/>
          <a:p>
            <a:pPr algn="ctr">
              <a:lnSpc>
                <a:spcPct val="115000"/>
              </a:lnSpc>
              <a:spcAft>
                <a:spcPts val="0"/>
              </a:spcAft>
            </a:pPr>
            <a:r>
              <a:rPr lang="en-US" sz="2400" i="1" dirty="0" smtClean="0">
                <a:solidFill>
                  <a:srgbClr val="FF0000"/>
                </a:solidFill>
                <a:latin typeface="Times New Roman"/>
                <a:ea typeface="Calibri"/>
                <a:cs typeface="Times New Roman"/>
              </a:rPr>
              <a:t>Four Sets </a:t>
            </a:r>
            <a:r>
              <a:rPr lang="en-US" sz="2400" i="1" dirty="0">
                <a:solidFill>
                  <a:srgbClr val="FF0000"/>
                </a:solidFill>
                <a:latin typeface="Times New Roman"/>
                <a:ea typeface="Calibri"/>
                <a:cs typeface="Times New Roman"/>
              </a:rPr>
              <a:t>of </a:t>
            </a:r>
            <a:r>
              <a:rPr lang="en-US" sz="2400" i="1" dirty="0" smtClean="0">
                <a:solidFill>
                  <a:srgbClr val="FF0000"/>
                </a:solidFill>
                <a:latin typeface="Times New Roman"/>
                <a:ea typeface="Calibri"/>
                <a:cs typeface="Times New Roman"/>
              </a:rPr>
              <a:t>Institutional Imperatives</a:t>
            </a:r>
            <a:endParaRPr lang="en-US" sz="2400" i="1" dirty="0">
              <a:solidFill>
                <a:srgbClr val="FF0000"/>
              </a:solidFill>
              <a:latin typeface="Times New Roman"/>
              <a:ea typeface="Calibri"/>
              <a:cs typeface="Times New Roman"/>
            </a:endParaRPr>
          </a:p>
          <a:p>
            <a:pPr marL="342900" indent="-342900" algn="just">
              <a:buFont typeface="Wingdings" panose="05000000000000000000" pitchFamily="2" charset="2"/>
              <a:buChar char="Ø"/>
            </a:pPr>
            <a:r>
              <a:rPr lang="en-US" sz="2200" dirty="0" smtClean="0">
                <a:solidFill>
                  <a:srgbClr val="002060"/>
                </a:solidFill>
              </a:rPr>
              <a:t>According to the theory of Merton, "</a:t>
            </a:r>
            <a:r>
              <a:rPr lang="en-US" sz="2200" b="1" dirty="0" smtClean="0">
                <a:solidFill>
                  <a:srgbClr val="002060"/>
                </a:solidFill>
              </a:rPr>
              <a:t>the ethos of modern science is formed by four sets of institutional imperatives: universalism, collectivism, disinterestedness and organized skepticism“. </a:t>
            </a:r>
          </a:p>
          <a:p>
            <a:pPr marL="342900" indent="-342900" algn="just">
              <a:buFont typeface="Wingdings" panose="05000000000000000000" pitchFamily="2" charset="2"/>
              <a:buChar char="v"/>
            </a:pPr>
            <a:r>
              <a:rPr lang="en-US" sz="2200" dirty="0" smtClean="0">
                <a:solidFill>
                  <a:srgbClr val="002060"/>
                </a:solidFill>
              </a:rPr>
              <a:t>The </a:t>
            </a:r>
            <a:r>
              <a:rPr lang="en-US" sz="2200" dirty="0">
                <a:solidFill>
                  <a:srgbClr val="002060"/>
                </a:solidFill>
              </a:rPr>
              <a:t>imperative of </a:t>
            </a:r>
            <a:r>
              <a:rPr lang="en-US" sz="2200" b="1" dirty="0">
                <a:solidFill>
                  <a:srgbClr val="002060"/>
                </a:solidFill>
              </a:rPr>
              <a:t>universalism </a:t>
            </a:r>
            <a:r>
              <a:rPr lang="en-US" sz="2200" dirty="0">
                <a:solidFill>
                  <a:srgbClr val="002060"/>
                </a:solidFill>
              </a:rPr>
              <a:t>lies in the impersonal nature of science, its universal accessibility. </a:t>
            </a:r>
            <a:endParaRPr lang="en-US" sz="2200" dirty="0" smtClean="0">
              <a:solidFill>
                <a:srgbClr val="002060"/>
              </a:solidFill>
            </a:endParaRPr>
          </a:p>
          <a:p>
            <a:pPr marL="342900" indent="-342900" algn="just">
              <a:buFont typeface="Wingdings" panose="05000000000000000000" pitchFamily="2" charset="2"/>
              <a:buChar char="v"/>
            </a:pPr>
            <a:r>
              <a:rPr lang="en-US" sz="2200" b="1" dirty="0" smtClean="0">
                <a:solidFill>
                  <a:srgbClr val="002060"/>
                </a:solidFill>
              </a:rPr>
              <a:t>Collectivism</a:t>
            </a:r>
            <a:r>
              <a:rPr lang="en-US" sz="2200" dirty="0" smtClean="0">
                <a:solidFill>
                  <a:srgbClr val="002060"/>
                </a:solidFill>
              </a:rPr>
              <a:t> </a:t>
            </a:r>
            <a:r>
              <a:rPr lang="en-US" sz="2200" dirty="0">
                <a:solidFill>
                  <a:srgbClr val="002060"/>
                </a:solidFill>
              </a:rPr>
              <a:t>is understood as the principle of common ownership of goods, associated with the social nature of science</a:t>
            </a:r>
            <a:r>
              <a:rPr lang="en-US" sz="2200" dirty="0" smtClean="0">
                <a:solidFill>
                  <a:srgbClr val="002060"/>
                </a:solidFill>
              </a:rPr>
              <a:t>.</a:t>
            </a:r>
          </a:p>
          <a:p>
            <a:pPr marL="342900" indent="-342900" algn="just">
              <a:buFont typeface="Wingdings" panose="05000000000000000000" pitchFamily="2" charset="2"/>
              <a:buChar char="v"/>
            </a:pPr>
            <a:r>
              <a:rPr lang="en-US" sz="2200" dirty="0" smtClean="0">
                <a:solidFill>
                  <a:srgbClr val="002060"/>
                </a:solidFill>
              </a:rPr>
              <a:t> </a:t>
            </a:r>
            <a:r>
              <a:rPr lang="en-US" sz="2200" b="1" dirty="0">
                <a:solidFill>
                  <a:srgbClr val="002060"/>
                </a:solidFill>
              </a:rPr>
              <a:t>Disinterestedness</a:t>
            </a:r>
            <a:r>
              <a:rPr lang="en-US" sz="2200" dirty="0">
                <a:solidFill>
                  <a:srgbClr val="002060"/>
                </a:solidFill>
              </a:rPr>
              <a:t> is basic institutional element based on a social character and verifiability of science. </a:t>
            </a:r>
            <a:endParaRPr lang="en-US" sz="2200" dirty="0" smtClean="0">
              <a:solidFill>
                <a:srgbClr val="002060"/>
              </a:solidFill>
            </a:endParaRPr>
          </a:p>
          <a:p>
            <a:pPr marL="342900" indent="-342900" algn="just">
              <a:buFont typeface="Wingdings" panose="05000000000000000000" pitchFamily="2" charset="2"/>
              <a:buChar char="v"/>
            </a:pPr>
            <a:r>
              <a:rPr lang="en-US" sz="2200" b="1" dirty="0" smtClean="0">
                <a:solidFill>
                  <a:srgbClr val="002060"/>
                </a:solidFill>
              </a:rPr>
              <a:t>Organized </a:t>
            </a:r>
            <a:r>
              <a:rPr lang="en-US" sz="2200" b="1" dirty="0">
                <a:solidFill>
                  <a:srgbClr val="002060"/>
                </a:solidFill>
              </a:rPr>
              <a:t>skepticism </a:t>
            </a:r>
            <a:r>
              <a:rPr lang="en-US" sz="2200" dirty="0">
                <a:solidFill>
                  <a:srgbClr val="002060"/>
                </a:solidFill>
              </a:rPr>
              <a:t>is both a methodological and an institutional tool.</a:t>
            </a:r>
          </a:p>
          <a:p>
            <a:pPr marL="342900" indent="-342900" algn="just">
              <a:buFont typeface="Wingdings" panose="05000000000000000000" pitchFamily="2" charset="2"/>
              <a:buChar char="Ø"/>
            </a:pPr>
            <a:r>
              <a:rPr lang="en-US" sz="2200" dirty="0">
                <a:solidFill>
                  <a:srgbClr val="002060"/>
                </a:solidFill>
              </a:rPr>
              <a:t>These four ethical imperatives are </a:t>
            </a:r>
            <a:r>
              <a:rPr lang="en-US" sz="2200" dirty="0" smtClean="0">
                <a:solidFill>
                  <a:srgbClr val="002060"/>
                </a:solidFill>
              </a:rPr>
              <a:t>essential norms </a:t>
            </a:r>
            <a:r>
              <a:rPr lang="en-US" sz="2200" dirty="0">
                <a:solidFill>
                  <a:srgbClr val="002060"/>
                </a:solidFill>
              </a:rPr>
              <a:t>of science, a set of ideals scientists should aspire to.</a:t>
            </a:r>
            <a:endParaRPr lang="ru-RU" sz="2200" dirty="0">
              <a:solidFill>
                <a:srgbClr val="002060"/>
              </a:solidFill>
            </a:endParaRPr>
          </a:p>
        </p:txBody>
      </p:sp>
    </p:spTree>
    <p:extLst>
      <p:ext uri="{BB962C8B-B14F-4D97-AF65-F5344CB8AC3E}">
        <p14:creationId xmlns:p14="http://schemas.microsoft.com/office/powerpoint/2010/main" val="1834459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6430" y="310587"/>
            <a:ext cx="8540152" cy="6294031"/>
          </a:xfrm>
          <a:prstGeom prst="rect">
            <a:avLst/>
          </a:prstGeom>
        </p:spPr>
        <p:txBody>
          <a:bodyPr wrap="square">
            <a:spAutoFit/>
          </a:bodyPr>
          <a:lstStyle/>
          <a:p>
            <a:pPr algn="ctr">
              <a:lnSpc>
                <a:spcPct val="115000"/>
              </a:lnSpc>
              <a:spcAft>
                <a:spcPts val="0"/>
              </a:spcAft>
            </a:pPr>
            <a:r>
              <a:rPr lang="en-US" sz="2000" i="1" dirty="0" smtClean="0">
                <a:solidFill>
                  <a:srgbClr val="FF0000"/>
                </a:solidFill>
                <a:latin typeface="Times New Roman"/>
                <a:ea typeface="Calibri"/>
                <a:cs typeface="Times New Roman"/>
              </a:rPr>
              <a:t>Dichotomy of Scientific Ethos Demands</a:t>
            </a:r>
            <a:endParaRPr lang="ru-RU" sz="2000" dirty="0">
              <a:ea typeface="Calibri"/>
              <a:cs typeface="Times New Roman"/>
            </a:endParaRPr>
          </a:p>
          <a:p>
            <a:pPr marL="342900" indent="-342900" algn="just">
              <a:buFont typeface="Wingdings" panose="05000000000000000000" pitchFamily="2" charset="2"/>
              <a:buChar char="Ø"/>
            </a:pPr>
            <a:r>
              <a:rPr lang="en-US" sz="1900" dirty="0" smtClean="0">
                <a:solidFill>
                  <a:srgbClr val="002060"/>
                </a:solidFill>
              </a:rPr>
              <a:t>The </a:t>
            </a:r>
            <a:r>
              <a:rPr lang="en-US" sz="1900" dirty="0">
                <a:solidFill>
                  <a:srgbClr val="002060"/>
                </a:solidFill>
              </a:rPr>
              <a:t>four imperatives are transformed into nine alternatives that are far from being </a:t>
            </a:r>
            <a:r>
              <a:rPr lang="en-US" sz="1900" dirty="0" smtClean="0">
                <a:solidFill>
                  <a:srgbClr val="002060"/>
                </a:solidFill>
              </a:rPr>
              <a:t>univocal:</a:t>
            </a:r>
          </a:p>
          <a:p>
            <a:pPr marL="457200" indent="-457200" algn="just">
              <a:buAutoNum type="arabicPeriod"/>
            </a:pPr>
            <a:r>
              <a:rPr lang="en-US" sz="1900" b="1" dirty="0" smtClean="0">
                <a:solidFill>
                  <a:srgbClr val="002060"/>
                </a:solidFill>
              </a:rPr>
              <a:t>to transfer own scientific results to colleagues as soon as possible, but not to rush with publications;</a:t>
            </a:r>
          </a:p>
          <a:p>
            <a:pPr marL="457200" indent="-457200" algn="just">
              <a:buAutoNum type="arabicPeriod"/>
            </a:pPr>
            <a:r>
              <a:rPr lang="en-US" sz="1900" b="1" dirty="0" smtClean="0">
                <a:solidFill>
                  <a:srgbClr val="002060"/>
                </a:solidFill>
              </a:rPr>
              <a:t>to be receptive to new ideas, but not to yield to intellectual fashion;</a:t>
            </a:r>
          </a:p>
          <a:p>
            <a:pPr marL="457200" indent="-457200" algn="just">
              <a:buAutoNum type="arabicPeriod"/>
            </a:pPr>
            <a:r>
              <a:rPr lang="en-US" sz="1900" b="1" dirty="0" smtClean="0">
                <a:solidFill>
                  <a:srgbClr val="002060"/>
                </a:solidFill>
              </a:rPr>
              <a:t>to strive to obtaining knowledge that will be highly appreciated by colleagues, but to work without paying attention to the evaluation of the results of own research;</a:t>
            </a:r>
          </a:p>
          <a:p>
            <a:pPr marL="457200" indent="-457200" algn="just">
              <a:buAutoNum type="arabicPeriod"/>
            </a:pPr>
            <a:r>
              <a:rPr lang="en-US" sz="1900" b="1" dirty="0" smtClean="0">
                <a:solidFill>
                  <a:srgbClr val="002060"/>
                </a:solidFill>
              </a:rPr>
              <a:t>to protect new ideas, but not to support rash conclusions</a:t>
            </a:r>
          </a:p>
          <a:p>
            <a:pPr marL="457200" indent="-457200" algn="just">
              <a:buAutoNum type="arabicPeriod"/>
            </a:pPr>
            <a:r>
              <a:rPr lang="en-US" sz="1900" b="1" dirty="0" smtClean="0">
                <a:solidFill>
                  <a:srgbClr val="002060"/>
                </a:solidFill>
              </a:rPr>
              <a:t>to make every effort to know essentials related to his working sphere, but to remember that erudition sometimes inhibits creativity;</a:t>
            </a:r>
          </a:p>
          <a:p>
            <a:pPr marL="457200" indent="-457200" algn="just">
              <a:buAutoNum type="arabicPeriod"/>
            </a:pPr>
            <a:r>
              <a:rPr lang="en-US" sz="1900" b="1" dirty="0" smtClean="0">
                <a:solidFill>
                  <a:srgbClr val="002060"/>
                </a:solidFill>
              </a:rPr>
              <a:t>to be thorough in wording and details, but not to be a pedant;</a:t>
            </a:r>
          </a:p>
          <a:p>
            <a:pPr marL="457200" indent="-457200" algn="just">
              <a:buAutoNum type="arabicPeriod"/>
            </a:pPr>
            <a:r>
              <a:rPr lang="en-US" sz="1900" b="1" dirty="0">
                <a:solidFill>
                  <a:srgbClr val="002060"/>
                </a:solidFill>
              </a:rPr>
              <a:t>t</a:t>
            </a:r>
            <a:r>
              <a:rPr lang="en-US" sz="1900" b="1" dirty="0" smtClean="0">
                <a:solidFill>
                  <a:srgbClr val="002060"/>
                </a:solidFill>
              </a:rPr>
              <a:t>o remember always that knowledge is universal, but not to forget that every scientific discovery makes honor of the nation, the representative of which it is </a:t>
            </a:r>
            <a:r>
              <a:rPr lang="en-US" sz="1900" b="1" dirty="0" smtClean="0">
                <a:solidFill>
                  <a:srgbClr val="002060"/>
                </a:solidFill>
              </a:rPr>
              <a:t>made</a:t>
            </a:r>
            <a:r>
              <a:rPr lang="ru-RU" sz="1900" b="1" dirty="0" smtClean="0">
                <a:solidFill>
                  <a:srgbClr val="002060"/>
                </a:solidFill>
              </a:rPr>
              <a:t> </a:t>
            </a:r>
            <a:r>
              <a:rPr lang="en-US" sz="1900" b="1" dirty="0" smtClean="0">
                <a:solidFill>
                  <a:srgbClr val="002060"/>
                </a:solidFill>
              </a:rPr>
              <a:t>by;</a:t>
            </a:r>
            <a:endParaRPr lang="en-US" sz="1900" b="1" dirty="0" smtClean="0">
              <a:solidFill>
                <a:srgbClr val="002060"/>
              </a:solidFill>
            </a:endParaRPr>
          </a:p>
          <a:p>
            <a:pPr marL="457200" indent="-457200" algn="just">
              <a:buAutoNum type="arabicPeriod"/>
            </a:pPr>
            <a:r>
              <a:rPr lang="en-US" sz="1900" b="1" dirty="0" smtClean="0">
                <a:solidFill>
                  <a:srgbClr val="002060"/>
                </a:solidFill>
              </a:rPr>
              <a:t>to educate a new generation of scientists, but not to give too much time to teaching;</a:t>
            </a:r>
          </a:p>
          <a:p>
            <a:pPr marL="457200" indent="-457200" algn="just">
              <a:buAutoNum type="arabicPeriod"/>
            </a:pPr>
            <a:r>
              <a:rPr lang="en-US" sz="1900" b="1" dirty="0" smtClean="0">
                <a:solidFill>
                  <a:srgbClr val="002060"/>
                </a:solidFill>
              </a:rPr>
              <a:t>to learn from a great master and to imitate him, but not to resemble him.</a:t>
            </a:r>
          </a:p>
          <a:p>
            <a:pPr marL="342900" indent="-342900" algn="just">
              <a:buFont typeface="Wingdings" panose="05000000000000000000" pitchFamily="2" charset="2"/>
              <a:buChar char="Ø"/>
            </a:pPr>
            <a:r>
              <a:rPr lang="en-US" sz="1900" dirty="0" smtClean="0">
                <a:solidFill>
                  <a:srgbClr val="002060"/>
                </a:solidFill>
              </a:rPr>
              <a:t> In </a:t>
            </a:r>
            <a:r>
              <a:rPr lang="en-US" sz="1900" dirty="0">
                <a:solidFill>
                  <a:srgbClr val="002060"/>
                </a:solidFill>
              </a:rPr>
              <a:t>fact, each alternative is ambivalent: it contains two opposing requirements that at first glance are equivalent in their ethical pathos. </a:t>
            </a:r>
            <a:endParaRPr lang="ru-RU" sz="1900" dirty="0">
              <a:solidFill>
                <a:srgbClr val="002060"/>
              </a:solidFill>
            </a:endParaRPr>
          </a:p>
        </p:txBody>
      </p:sp>
    </p:spTree>
    <p:extLst>
      <p:ext uri="{BB962C8B-B14F-4D97-AF65-F5344CB8AC3E}">
        <p14:creationId xmlns:p14="http://schemas.microsoft.com/office/powerpoint/2010/main" val="1301706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96811" y="422725"/>
            <a:ext cx="8419381" cy="5986254"/>
          </a:xfrm>
          <a:prstGeom prst="rect">
            <a:avLst/>
          </a:prstGeom>
        </p:spPr>
        <p:txBody>
          <a:bodyPr wrap="square">
            <a:spAutoFit/>
          </a:bodyPr>
          <a:lstStyle/>
          <a:p>
            <a:pPr lvl="0" algn="ctr">
              <a:lnSpc>
                <a:spcPct val="115000"/>
              </a:lnSpc>
            </a:pPr>
            <a:r>
              <a:rPr lang="en-US" sz="2000" i="1" dirty="0" smtClean="0">
                <a:solidFill>
                  <a:srgbClr val="FF0000"/>
                </a:solidFill>
                <a:latin typeface="Times New Roman"/>
                <a:ea typeface="Calibri"/>
                <a:cs typeface="Times New Roman"/>
              </a:rPr>
              <a:t>Opinion Poll among Voronezh Scientists</a:t>
            </a:r>
            <a:endParaRPr lang="ru-RU" sz="2000" dirty="0">
              <a:solidFill>
                <a:prstClr val="black"/>
              </a:solidFill>
              <a:ea typeface="Calibri"/>
              <a:cs typeface="Times New Roman"/>
            </a:endParaRPr>
          </a:p>
          <a:p>
            <a:pPr marL="342900" indent="-342900" algn="just">
              <a:buFont typeface="Wingdings" panose="05000000000000000000" pitchFamily="2" charset="2"/>
              <a:buChar char="Ø"/>
            </a:pPr>
            <a:r>
              <a:rPr lang="ru-RU" sz="2400" dirty="0" smtClean="0">
                <a:solidFill>
                  <a:srgbClr val="002060"/>
                </a:solidFill>
              </a:rPr>
              <a:t> </a:t>
            </a:r>
            <a:r>
              <a:rPr lang="en-US" sz="2400" dirty="0" smtClean="0">
                <a:solidFill>
                  <a:srgbClr val="002060"/>
                </a:solidFill>
              </a:rPr>
              <a:t>How </a:t>
            </a:r>
            <a:r>
              <a:rPr lang="en-US" sz="2400" dirty="0">
                <a:solidFill>
                  <a:srgbClr val="002060"/>
                </a:solidFill>
              </a:rPr>
              <a:t>are the imperatives of Merton's </a:t>
            </a:r>
            <a:r>
              <a:rPr lang="en-US" sz="2400" dirty="0" smtClean="0">
                <a:solidFill>
                  <a:srgbClr val="002060"/>
                </a:solidFill>
              </a:rPr>
              <a:t>ethical </a:t>
            </a:r>
            <a:r>
              <a:rPr lang="en-US" sz="2400" dirty="0" smtClean="0">
                <a:solidFill>
                  <a:srgbClr val="002060"/>
                </a:solidFill>
              </a:rPr>
              <a:t>code </a:t>
            </a:r>
            <a:r>
              <a:rPr lang="en-US" sz="2400" dirty="0">
                <a:solidFill>
                  <a:srgbClr val="002060"/>
                </a:solidFill>
              </a:rPr>
              <a:t>currently being interpreted in the minds of modern scholars</a:t>
            </a:r>
            <a:r>
              <a:rPr lang="en-US" sz="2400" dirty="0" smtClean="0">
                <a:solidFill>
                  <a:srgbClr val="002060"/>
                </a:solidFill>
              </a:rPr>
              <a:t>?</a:t>
            </a:r>
            <a:endParaRPr lang="ru-RU" sz="2400" dirty="0" smtClean="0">
              <a:solidFill>
                <a:srgbClr val="002060"/>
              </a:solidFill>
            </a:endParaRPr>
          </a:p>
          <a:p>
            <a:pPr marL="342900" indent="-342900" algn="just">
              <a:buFont typeface="Wingdings" panose="05000000000000000000" pitchFamily="2" charset="2"/>
              <a:buChar char="Ø"/>
            </a:pPr>
            <a:r>
              <a:rPr lang="en-US" sz="2400" dirty="0" smtClean="0">
                <a:solidFill>
                  <a:srgbClr val="002060"/>
                </a:solidFill>
              </a:rPr>
              <a:t> </a:t>
            </a:r>
            <a:r>
              <a:rPr lang="en-US" sz="2400" dirty="0">
                <a:solidFill>
                  <a:srgbClr val="002060"/>
                </a:solidFill>
              </a:rPr>
              <a:t>In order to get answer to this question, the Institute of Public Opinion "Qualitas" conducted a sociological survey among </a:t>
            </a:r>
            <a:r>
              <a:rPr lang="en-US" sz="2400" dirty="0" smtClean="0">
                <a:solidFill>
                  <a:srgbClr val="002060"/>
                </a:solidFill>
              </a:rPr>
              <a:t>scientific workers of a typical Russian city Voronezh </a:t>
            </a:r>
            <a:r>
              <a:rPr lang="en-US" sz="2400" dirty="0">
                <a:solidFill>
                  <a:srgbClr val="002060"/>
                </a:solidFill>
              </a:rPr>
              <a:t>in the spring of 2018.  </a:t>
            </a:r>
            <a:endParaRPr lang="ru-RU" sz="2400" dirty="0" smtClean="0">
              <a:solidFill>
                <a:srgbClr val="002060"/>
              </a:solidFill>
            </a:endParaRPr>
          </a:p>
          <a:p>
            <a:pPr marL="342900" indent="-342900" algn="just">
              <a:buFont typeface="Wingdings" panose="05000000000000000000" pitchFamily="2" charset="2"/>
              <a:buChar char="Ø"/>
            </a:pPr>
            <a:r>
              <a:rPr lang="en-US" sz="2400" dirty="0" smtClean="0">
                <a:solidFill>
                  <a:srgbClr val="002060"/>
                </a:solidFill>
              </a:rPr>
              <a:t>There </a:t>
            </a:r>
            <a:r>
              <a:rPr lang="en-US" sz="2400" dirty="0">
                <a:solidFill>
                  <a:srgbClr val="002060"/>
                </a:solidFill>
              </a:rPr>
              <a:t>were 304 </a:t>
            </a:r>
            <a:r>
              <a:rPr lang="en-US" sz="2400" dirty="0" smtClean="0">
                <a:solidFill>
                  <a:srgbClr val="002060"/>
                </a:solidFill>
              </a:rPr>
              <a:t>persons </a:t>
            </a:r>
            <a:r>
              <a:rPr lang="en-US" sz="2400" dirty="0">
                <a:solidFill>
                  <a:srgbClr val="002060"/>
                </a:solidFill>
              </a:rPr>
              <a:t>interviewed: teachers of Voronezh universities, employees of research institutes, laboratories and other research centers. </a:t>
            </a:r>
            <a:endParaRPr lang="ru-RU" sz="2400" dirty="0" smtClean="0">
              <a:solidFill>
                <a:srgbClr val="002060"/>
              </a:solidFill>
            </a:endParaRPr>
          </a:p>
          <a:p>
            <a:pPr marL="342900" indent="-342900" algn="just">
              <a:buFont typeface="Wingdings" panose="05000000000000000000" pitchFamily="2" charset="2"/>
              <a:buChar char="Ø"/>
            </a:pPr>
            <a:r>
              <a:rPr lang="en-US" sz="2400" dirty="0" smtClean="0">
                <a:solidFill>
                  <a:srgbClr val="002060"/>
                </a:solidFill>
              </a:rPr>
              <a:t>They </a:t>
            </a:r>
            <a:r>
              <a:rPr lang="en-US" sz="2400" dirty="0">
                <a:solidFill>
                  <a:srgbClr val="002060"/>
                </a:solidFill>
              </a:rPr>
              <a:t>interviewed people conducting independent researches, participating in scientific conferences as speakers and publishing own articles in scientific magazines. </a:t>
            </a:r>
            <a:endParaRPr lang="ru-RU" sz="2400" dirty="0" smtClean="0">
              <a:solidFill>
                <a:srgbClr val="002060"/>
              </a:solidFill>
            </a:endParaRPr>
          </a:p>
          <a:p>
            <a:pPr marL="342900" indent="-342900" algn="just">
              <a:buFont typeface="Wingdings" panose="05000000000000000000" pitchFamily="2" charset="2"/>
              <a:buChar char="Ø"/>
            </a:pPr>
            <a:r>
              <a:rPr lang="en-US" sz="2400" dirty="0" smtClean="0">
                <a:solidFill>
                  <a:srgbClr val="002060"/>
                </a:solidFill>
              </a:rPr>
              <a:t>Respondents were </a:t>
            </a:r>
            <a:r>
              <a:rPr lang="en-US" sz="2400" dirty="0">
                <a:solidFill>
                  <a:srgbClr val="002060"/>
                </a:solidFill>
              </a:rPr>
              <a:t>addressed with a number of questions identical to the moral code of the scientist formulated by Robert </a:t>
            </a:r>
            <a:r>
              <a:rPr lang="en-US" sz="2400" dirty="0" smtClean="0">
                <a:solidFill>
                  <a:srgbClr val="002060"/>
                </a:solidFill>
              </a:rPr>
              <a:t>Merton and consisting </a:t>
            </a:r>
            <a:r>
              <a:rPr lang="en-US" sz="2400" dirty="0">
                <a:solidFill>
                  <a:srgbClr val="002060"/>
                </a:solidFill>
              </a:rPr>
              <a:t>of </a:t>
            </a:r>
            <a:r>
              <a:rPr lang="en-US" sz="2400" dirty="0" smtClean="0">
                <a:solidFill>
                  <a:srgbClr val="002060"/>
                </a:solidFill>
              </a:rPr>
              <a:t>alternative pairs. </a:t>
            </a:r>
            <a:endParaRPr lang="en-US" sz="2400" dirty="0">
              <a:solidFill>
                <a:srgbClr val="002060"/>
              </a:solidFill>
            </a:endParaRPr>
          </a:p>
        </p:txBody>
      </p:sp>
    </p:spTree>
    <p:extLst>
      <p:ext uri="{BB962C8B-B14F-4D97-AF65-F5344CB8AC3E}">
        <p14:creationId xmlns:p14="http://schemas.microsoft.com/office/powerpoint/2010/main" val="23700814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ext uri="{D42A27DB-BD31-4B8C-83A1-F6EECF244321}">
                <p14:modId xmlns:p14="http://schemas.microsoft.com/office/powerpoint/2010/main" val="1173313141"/>
              </p:ext>
            </p:extLst>
          </p:nvPr>
        </p:nvGraphicFramePr>
        <p:xfrm>
          <a:off x="353684" y="414068"/>
          <a:ext cx="8540150" cy="6114515"/>
        </p:xfrm>
        <a:graphic>
          <a:graphicData uri="http://schemas.openxmlformats.org/drawingml/2006/table">
            <a:tbl>
              <a:tblPr firstRow="1" firstCol="1" bandRow="1" bandCol="1">
                <a:tableStyleId>{7DF18680-E054-41AD-8BC1-D1AEF772440D}</a:tableStyleId>
              </a:tblPr>
              <a:tblGrid>
                <a:gridCol w="271979"/>
                <a:gridCol w="3920331"/>
                <a:gridCol w="358810"/>
                <a:gridCol w="3630366"/>
                <a:gridCol w="358664"/>
              </a:tblGrid>
              <a:tr h="160081">
                <a:tc>
                  <a:txBody>
                    <a:bodyPr/>
                    <a:lstStyle/>
                    <a:p>
                      <a:pPr algn="just">
                        <a:lnSpc>
                          <a:spcPct val="115000"/>
                        </a:lnSpc>
                        <a:spcAft>
                          <a:spcPts val="0"/>
                        </a:spcAft>
                      </a:pPr>
                      <a:r>
                        <a:rPr lang="en-US" sz="1200" dirty="0">
                          <a:effectLst/>
                        </a:rPr>
                        <a:t> </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200" dirty="0">
                          <a:effectLst/>
                        </a:rPr>
                        <a:t>First alternative</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200" dirty="0">
                          <a:effectLst/>
                        </a:rPr>
                        <a:t>%</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200">
                          <a:effectLst/>
                        </a:rPr>
                        <a:t>Second alternative</a:t>
                      </a:r>
                      <a:endParaRPr lang="ru-RU" sz="120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200" dirty="0">
                          <a:effectLst/>
                        </a:rPr>
                        <a:t>%</a:t>
                      </a:r>
                      <a:endParaRPr lang="ru-RU" sz="1200" dirty="0">
                        <a:effectLst/>
                        <a:latin typeface="Calibri"/>
                        <a:ea typeface="Times New Roman"/>
                        <a:cs typeface="Times New Roman"/>
                      </a:endParaRPr>
                    </a:p>
                  </a:txBody>
                  <a:tcPr marL="42678" marR="42678" marT="0" marB="0"/>
                </a:tc>
              </a:tr>
              <a:tr h="320161">
                <a:tc>
                  <a:txBody>
                    <a:bodyPr/>
                    <a:lstStyle/>
                    <a:p>
                      <a:pPr algn="just">
                        <a:lnSpc>
                          <a:spcPct val="115000"/>
                        </a:lnSpc>
                        <a:spcAft>
                          <a:spcPts val="0"/>
                        </a:spcAft>
                      </a:pPr>
                      <a:r>
                        <a:rPr lang="en-US" sz="1200" dirty="0">
                          <a:effectLst/>
                        </a:rPr>
                        <a:t>1</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I will pass my scientific results to my colleagues as soon as possible</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22</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I will not hurry with publications if the results are not sufficiently verified</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78</a:t>
                      </a:r>
                      <a:endParaRPr lang="ru-RU" sz="1200" dirty="0">
                        <a:effectLst/>
                        <a:latin typeface="Calibri"/>
                        <a:ea typeface="Times New Roman"/>
                        <a:cs typeface="Times New Roman"/>
                      </a:endParaRPr>
                    </a:p>
                  </a:txBody>
                  <a:tcPr marL="42678" marR="42678" marT="0" marB="0"/>
                </a:tc>
              </a:tr>
              <a:tr h="640321">
                <a:tc>
                  <a:txBody>
                    <a:bodyPr/>
                    <a:lstStyle/>
                    <a:p>
                      <a:pPr algn="just">
                        <a:lnSpc>
                          <a:spcPct val="115000"/>
                        </a:lnSpc>
                        <a:spcAft>
                          <a:spcPts val="0"/>
                        </a:spcAft>
                      </a:pPr>
                      <a:r>
                        <a:rPr lang="ru-RU" sz="1200" dirty="0">
                          <a:effectLst/>
                        </a:rPr>
                        <a:t>2</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We need to be receptive and open to all new ideas and develop the areas that are in demand today, which are familiar to everybody</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49</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ru-RU" sz="1200" dirty="0">
                          <a:effectLst/>
                        </a:rPr>
                        <a:t>You can not succumb </a:t>
                      </a:r>
                      <a:r>
                        <a:rPr lang="ru-RU" sz="1200" dirty="0" err="1">
                          <a:effectLst/>
                        </a:rPr>
                        <a:t>to</a:t>
                      </a:r>
                      <a:r>
                        <a:rPr lang="ru-RU" sz="1200" dirty="0">
                          <a:effectLst/>
                        </a:rPr>
                        <a:t> </a:t>
                      </a:r>
                      <a:r>
                        <a:rPr lang="ru-RU" sz="1200" dirty="0" err="1">
                          <a:effectLst/>
                        </a:rPr>
                        <a:t>intellectual</a:t>
                      </a:r>
                      <a:r>
                        <a:rPr lang="ru-RU" sz="1200" dirty="0">
                          <a:effectLst/>
                        </a:rPr>
                        <a:t> </a:t>
                      </a:r>
                      <a:r>
                        <a:rPr lang="ru-RU" sz="1200" dirty="0" err="1">
                          <a:effectLst/>
                        </a:rPr>
                        <a:t>fashion</a:t>
                      </a:r>
                      <a:r>
                        <a:rPr lang="ru-RU" sz="1200" dirty="0">
                          <a:effectLst/>
                        </a:rPr>
                        <a:t>, chasing </a:t>
                      </a:r>
                      <a:r>
                        <a:rPr lang="ru-RU" sz="1200" dirty="0" err="1">
                          <a:effectLst/>
                        </a:rPr>
                        <a:t>new</a:t>
                      </a:r>
                      <a:r>
                        <a:rPr lang="ru-RU" sz="1200" dirty="0">
                          <a:effectLst/>
                        </a:rPr>
                        <a:t> </a:t>
                      </a:r>
                      <a:r>
                        <a:rPr lang="ru-RU" sz="1200" dirty="0" err="1">
                          <a:effectLst/>
                        </a:rPr>
                        <a:t>ideas</a:t>
                      </a:r>
                      <a:r>
                        <a:rPr lang="ru-RU" sz="1200" dirty="0">
                          <a:effectLst/>
                        </a:rPr>
                        <a:t>. </a:t>
                      </a:r>
                      <a:r>
                        <a:rPr lang="en-US" sz="1200" dirty="0" smtClean="0">
                          <a:effectLst/>
                        </a:rPr>
                        <a:t>You need to follow your own interests.</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51</a:t>
                      </a:r>
                      <a:endParaRPr lang="ru-RU" sz="1200" dirty="0">
                        <a:effectLst/>
                        <a:latin typeface="Calibri"/>
                        <a:ea typeface="Times New Roman"/>
                        <a:cs typeface="Times New Roman"/>
                      </a:endParaRPr>
                    </a:p>
                  </a:txBody>
                  <a:tcPr marL="42678" marR="42678" marT="0" marB="0"/>
                </a:tc>
              </a:tr>
              <a:tr h="640321">
                <a:tc>
                  <a:txBody>
                    <a:bodyPr/>
                    <a:lstStyle/>
                    <a:p>
                      <a:pPr algn="just">
                        <a:lnSpc>
                          <a:spcPct val="115000"/>
                        </a:lnSpc>
                        <a:spcAft>
                          <a:spcPts val="0"/>
                        </a:spcAft>
                      </a:pPr>
                      <a:r>
                        <a:rPr lang="ru-RU" sz="1200" dirty="0">
                          <a:effectLst/>
                        </a:rPr>
                        <a:t>3</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I will strive to get the knowledge that will be highly appreciated by colleagues. </a:t>
                      </a:r>
                      <a:r>
                        <a:rPr lang="ru-RU" sz="1200" dirty="0" err="1">
                          <a:effectLst/>
                        </a:rPr>
                        <a:t>It</a:t>
                      </a:r>
                      <a:r>
                        <a:rPr lang="ru-RU" sz="1200" dirty="0">
                          <a:effectLst/>
                        </a:rPr>
                        <a:t> </a:t>
                      </a:r>
                      <a:r>
                        <a:rPr lang="ru-RU" sz="1200" dirty="0" err="1">
                          <a:effectLst/>
                        </a:rPr>
                        <a:t>is</a:t>
                      </a:r>
                      <a:r>
                        <a:rPr lang="ru-RU" sz="1200" dirty="0">
                          <a:effectLst/>
                        </a:rPr>
                        <a:t> </a:t>
                      </a:r>
                      <a:r>
                        <a:rPr lang="ru-RU" sz="1200" dirty="0" err="1">
                          <a:effectLst/>
                        </a:rPr>
                        <a:t>important</a:t>
                      </a:r>
                      <a:r>
                        <a:rPr lang="ru-RU" sz="1200" dirty="0">
                          <a:effectLst/>
                        </a:rPr>
                        <a:t> </a:t>
                      </a:r>
                      <a:r>
                        <a:rPr lang="ru-RU" sz="1200" dirty="0" err="1">
                          <a:effectLst/>
                        </a:rPr>
                        <a:t>to</a:t>
                      </a:r>
                      <a:r>
                        <a:rPr lang="ru-RU" sz="1200" dirty="0">
                          <a:effectLst/>
                        </a:rPr>
                        <a:t> </a:t>
                      </a:r>
                      <a:r>
                        <a:rPr lang="ru-RU" sz="1200" dirty="0" err="1">
                          <a:effectLst/>
                        </a:rPr>
                        <a:t>get</a:t>
                      </a:r>
                      <a:r>
                        <a:rPr lang="ru-RU" sz="1200" dirty="0">
                          <a:effectLst/>
                        </a:rPr>
                        <a:t> </a:t>
                      </a:r>
                      <a:r>
                        <a:rPr lang="ru-RU" sz="1200" dirty="0" err="1">
                          <a:effectLst/>
                        </a:rPr>
                        <a:t>recognition</a:t>
                      </a:r>
                      <a:r>
                        <a:rPr lang="ru-RU" sz="1200" dirty="0">
                          <a:effectLst/>
                        </a:rPr>
                        <a:t> </a:t>
                      </a:r>
                      <a:r>
                        <a:rPr lang="ru-RU" sz="1200" dirty="0" err="1">
                          <a:effectLst/>
                        </a:rPr>
                        <a:t>here</a:t>
                      </a:r>
                      <a:r>
                        <a:rPr lang="ru-RU" sz="1200" dirty="0">
                          <a:effectLst/>
                        </a:rPr>
                        <a:t> </a:t>
                      </a:r>
                      <a:r>
                        <a:rPr lang="ru-RU" sz="1200" dirty="0" err="1">
                          <a:effectLst/>
                        </a:rPr>
                        <a:t>and</a:t>
                      </a:r>
                      <a:r>
                        <a:rPr lang="ru-RU" sz="1200" dirty="0">
                          <a:effectLst/>
                        </a:rPr>
                        <a:t> </a:t>
                      </a:r>
                      <a:r>
                        <a:rPr lang="ru-RU" sz="1200" dirty="0" err="1">
                          <a:effectLst/>
                        </a:rPr>
                        <a:t>now</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38</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I will work without paying attention to the evaluation of the results of my research. </a:t>
                      </a:r>
                      <a:r>
                        <a:rPr lang="ru-RU" sz="1200" dirty="0" err="1">
                          <a:effectLst/>
                        </a:rPr>
                        <a:t>Perhaps</a:t>
                      </a:r>
                      <a:r>
                        <a:rPr lang="ru-RU" sz="1200" dirty="0">
                          <a:effectLst/>
                        </a:rPr>
                        <a:t> </a:t>
                      </a:r>
                      <a:r>
                        <a:rPr lang="en-US" sz="1200" dirty="0" smtClean="0">
                          <a:effectLst/>
                        </a:rPr>
                        <a:t>,</a:t>
                      </a:r>
                      <a:r>
                        <a:rPr lang="ru-RU" sz="1200" dirty="0" err="1" smtClean="0">
                          <a:effectLst/>
                        </a:rPr>
                        <a:t>only</a:t>
                      </a:r>
                      <a:r>
                        <a:rPr lang="ru-RU" sz="1200" dirty="0" smtClean="0">
                          <a:effectLst/>
                        </a:rPr>
                        <a:t> </a:t>
                      </a:r>
                      <a:r>
                        <a:rPr lang="ru-RU" sz="1200" dirty="0" err="1">
                          <a:effectLst/>
                        </a:rPr>
                        <a:t>my</a:t>
                      </a:r>
                      <a:r>
                        <a:rPr lang="ru-RU" sz="1200" dirty="0">
                          <a:effectLst/>
                        </a:rPr>
                        <a:t> </a:t>
                      </a:r>
                      <a:r>
                        <a:rPr lang="ru-RU" sz="1200" dirty="0" err="1">
                          <a:effectLst/>
                        </a:rPr>
                        <a:t>descendants</a:t>
                      </a:r>
                      <a:r>
                        <a:rPr lang="ru-RU" sz="1200" dirty="0">
                          <a:effectLst/>
                        </a:rPr>
                        <a:t> </a:t>
                      </a:r>
                      <a:r>
                        <a:rPr lang="ru-RU" sz="1200" dirty="0" err="1">
                          <a:effectLst/>
                        </a:rPr>
                        <a:t>will</a:t>
                      </a:r>
                      <a:r>
                        <a:rPr lang="ru-RU" sz="1200" dirty="0">
                          <a:effectLst/>
                        </a:rPr>
                        <a:t> </a:t>
                      </a:r>
                      <a:r>
                        <a:rPr lang="ru-RU" sz="1200" dirty="0" err="1">
                          <a:effectLst/>
                        </a:rPr>
                        <a:t>appreciate</a:t>
                      </a:r>
                      <a:r>
                        <a:rPr lang="ru-RU" sz="1200" dirty="0">
                          <a:effectLst/>
                        </a:rPr>
                        <a:t> </a:t>
                      </a:r>
                      <a:r>
                        <a:rPr lang="ru-RU" sz="1200" dirty="0" err="1">
                          <a:effectLst/>
                        </a:rPr>
                        <a:t>me</a:t>
                      </a:r>
                      <a:r>
                        <a:rPr lang="ru-RU" sz="1200" dirty="0">
                          <a:effectLst/>
                        </a:rPr>
                        <a:t>.</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62</a:t>
                      </a:r>
                      <a:endParaRPr lang="ru-RU" sz="1200" dirty="0">
                        <a:effectLst/>
                        <a:latin typeface="Calibri"/>
                        <a:ea typeface="Times New Roman"/>
                        <a:cs typeface="Times New Roman"/>
                      </a:endParaRPr>
                    </a:p>
                  </a:txBody>
                  <a:tcPr marL="42678" marR="42678" marT="0" marB="0"/>
                </a:tc>
              </a:tr>
              <a:tr h="320161">
                <a:tc>
                  <a:txBody>
                    <a:bodyPr/>
                    <a:lstStyle/>
                    <a:p>
                      <a:pPr algn="just">
                        <a:lnSpc>
                          <a:spcPct val="115000"/>
                        </a:lnSpc>
                        <a:spcAft>
                          <a:spcPts val="0"/>
                        </a:spcAft>
                      </a:pPr>
                      <a:r>
                        <a:rPr lang="ru-RU" sz="1200" dirty="0">
                          <a:effectLst/>
                        </a:rPr>
                        <a:t>4</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Protect and support all new ideas, so as not to miss the promising one</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36</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Be more critical of new ideas and do not support those that may be rash</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64</a:t>
                      </a:r>
                      <a:endParaRPr lang="ru-RU" sz="1200" dirty="0">
                        <a:effectLst/>
                        <a:latin typeface="Calibri"/>
                        <a:ea typeface="Times New Roman"/>
                        <a:cs typeface="Times New Roman"/>
                      </a:endParaRPr>
                    </a:p>
                  </a:txBody>
                  <a:tcPr marL="42678" marR="42678" marT="0" marB="0"/>
                </a:tc>
              </a:tr>
              <a:tr h="640321">
                <a:tc>
                  <a:txBody>
                    <a:bodyPr/>
                    <a:lstStyle/>
                    <a:p>
                      <a:pPr algn="just">
                        <a:lnSpc>
                          <a:spcPct val="115000"/>
                        </a:lnSpc>
                        <a:spcAft>
                          <a:spcPts val="0"/>
                        </a:spcAft>
                      </a:pPr>
                      <a:r>
                        <a:rPr lang="ru-RU" sz="1200" dirty="0">
                          <a:effectLst/>
                        </a:rPr>
                        <a:t>5</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Make every effort to know everything that relates to his area of work</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82</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Do not seek to learn everything, because excessive erudition sometimes inhibits creativity, as they say, “blear” eyes. </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200" dirty="0">
                          <a:effectLst/>
                        </a:rPr>
                        <a:t>18</a:t>
                      </a:r>
                      <a:endParaRPr lang="ru-RU" sz="1200" dirty="0">
                        <a:effectLst/>
                        <a:latin typeface="Calibri"/>
                        <a:ea typeface="Times New Roman"/>
                        <a:cs typeface="Times New Roman"/>
                      </a:endParaRPr>
                    </a:p>
                  </a:txBody>
                  <a:tcPr marL="42678" marR="42678" marT="0" marB="0"/>
                </a:tc>
              </a:tr>
              <a:tr h="480242">
                <a:tc>
                  <a:txBody>
                    <a:bodyPr/>
                    <a:lstStyle/>
                    <a:p>
                      <a:pPr algn="just">
                        <a:lnSpc>
                          <a:spcPct val="115000"/>
                        </a:lnSpc>
                        <a:spcAft>
                          <a:spcPts val="0"/>
                        </a:spcAft>
                      </a:pPr>
                      <a:r>
                        <a:rPr lang="en-US" sz="1200" dirty="0">
                          <a:effectLst/>
                        </a:rPr>
                        <a:t>6</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In scientific articles I try to be as thorough as possible in the wording and details</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200" dirty="0">
                          <a:effectLst/>
                        </a:rPr>
                        <a:t>63</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In scientific articles I try to reflect the essence, idea, and not to be a pedant in the details.</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37</a:t>
                      </a:r>
                      <a:endParaRPr lang="ru-RU" sz="1200" dirty="0">
                        <a:effectLst/>
                        <a:latin typeface="Calibri"/>
                        <a:ea typeface="Times New Roman"/>
                        <a:cs typeface="Times New Roman"/>
                      </a:endParaRPr>
                    </a:p>
                  </a:txBody>
                  <a:tcPr marL="42678" marR="42678" marT="0" marB="0"/>
                </a:tc>
              </a:tr>
              <a:tr h="480242">
                <a:tc>
                  <a:txBody>
                    <a:bodyPr/>
                    <a:lstStyle/>
                    <a:p>
                      <a:pPr algn="just">
                        <a:lnSpc>
                          <a:spcPct val="115000"/>
                        </a:lnSpc>
                        <a:spcAft>
                          <a:spcPts val="0"/>
                        </a:spcAft>
                      </a:pPr>
                      <a:r>
                        <a:rPr lang="ru-RU" sz="1200" dirty="0">
                          <a:effectLst/>
                        </a:rPr>
                        <a:t>7</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In lectures I try to be as thorough as possible in the wording and details</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50</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In lectures for students I try to reflect the essence, the idea, and not to be a pedant in details.</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44</a:t>
                      </a:r>
                      <a:endParaRPr lang="ru-RU" sz="1200" dirty="0">
                        <a:effectLst/>
                        <a:latin typeface="Calibri"/>
                        <a:ea typeface="Times New Roman"/>
                        <a:cs typeface="Times New Roman"/>
                      </a:endParaRPr>
                    </a:p>
                  </a:txBody>
                  <a:tcPr marL="42678" marR="42678" marT="0" marB="0"/>
                </a:tc>
              </a:tr>
              <a:tr h="640321">
                <a:tc>
                  <a:txBody>
                    <a:bodyPr/>
                    <a:lstStyle/>
                    <a:p>
                      <a:pPr algn="just">
                        <a:lnSpc>
                          <a:spcPct val="115000"/>
                        </a:lnSpc>
                        <a:spcAft>
                          <a:spcPts val="0"/>
                        </a:spcAft>
                      </a:pPr>
                      <a:r>
                        <a:rPr lang="ru-RU" sz="1200" dirty="0">
                          <a:effectLst/>
                        </a:rPr>
                        <a:t>8</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The main thing is to put all your energy into the education of a new generation of scientists, teach a lot to bring your ideas to more students</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70</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The main thing is to engage in scientific research and not to give too much time to teaching </a:t>
                      </a:r>
                      <a:r>
                        <a:rPr lang="en-US" sz="1200" dirty="0" smtClean="0">
                          <a:effectLst/>
                        </a:rPr>
                        <a:t>to the detriment of science</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30</a:t>
                      </a:r>
                      <a:endParaRPr lang="ru-RU" sz="1200" dirty="0">
                        <a:effectLst/>
                        <a:latin typeface="Calibri"/>
                        <a:ea typeface="Times New Roman"/>
                        <a:cs typeface="Times New Roman"/>
                      </a:endParaRPr>
                    </a:p>
                  </a:txBody>
                  <a:tcPr marL="42678" marR="42678" marT="0" marB="0"/>
                </a:tc>
              </a:tr>
              <a:tr h="1120563">
                <a:tc>
                  <a:txBody>
                    <a:bodyPr/>
                    <a:lstStyle/>
                    <a:p>
                      <a:pPr algn="just">
                        <a:lnSpc>
                          <a:spcPct val="115000"/>
                        </a:lnSpc>
                        <a:spcAft>
                          <a:spcPts val="0"/>
                        </a:spcAft>
                      </a:pPr>
                      <a:r>
                        <a:rPr lang="ru-RU" sz="1200" dirty="0">
                          <a:effectLst/>
                        </a:rPr>
                        <a:t>9</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The scientist who made the discovery, living in another country, should not indicate in the publication that he is from Russia, because knowledge is universal, outside borders, outside the nation</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26</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The scientist who made the discovery, living in another country, should indicate in the publication that he is from Russia, because every scientific discovery makes the honor of the nation which representative he is, so to speak, "the country of record".</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74</a:t>
                      </a:r>
                      <a:endParaRPr lang="ru-RU" sz="1200" dirty="0">
                        <a:effectLst/>
                        <a:latin typeface="Calibri"/>
                        <a:ea typeface="Times New Roman"/>
                        <a:cs typeface="Times New Roman"/>
                      </a:endParaRPr>
                    </a:p>
                  </a:txBody>
                  <a:tcPr marL="42678" marR="42678" marT="0" marB="0"/>
                </a:tc>
              </a:tr>
              <a:tr h="320161">
                <a:tc>
                  <a:txBody>
                    <a:bodyPr/>
                    <a:lstStyle/>
                    <a:p>
                      <a:pPr algn="just">
                        <a:lnSpc>
                          <a:spcPct val="115000"/>
                        </a:lnSpc>
                        <a:spcAft>
                          <a:spcPts val="0"/>
                        </a:spcAft>
                      </a:pPr>
                      <a:r>
                        <a:rPr lang="ru-RU" sz="1200" dirty="0">
                          <a:effectLst/>
                        </a:rPr>
                        <a:t>10</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Try to imitate the recognized authorities of the scientific world</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ru-RU" sz="1200" dirty="0">
                          <a:effectLst/>
                        </a:rPr>
                        <a:t>26</a:t>
                      </a:r>
                      <a:endParaRPr lang="ru-RU" sz="1200" dirty="0">
                        <a:effectLst/>
                        <a:latin typeface="Calibri"/>
                        <a:ea typeface="Times New Roman"/>
                        <a:cs typeface="Times New Roman"/>
                      </a:endParaRPr>
                    </a:p>
                  </a:txBody>
                  <a:tcPr marL="42678" marR="42678" marT="0" marB="0"/>
                </a:tc>
                <a:tc>
                  <a:txBody>
                    <a:bodyPr/>
                    <a:lstStyle/>
                    <a:p>
                      <a:pPr algn="just">
                        <a:lnSpc>
                          <a:spcPct val="115000"/>
                        </a:lnSpc>
                        <a:spcAft>
                          <a:spcPts val="0"/>
                        </a:spcAft>
                      </a:pPr>
                      <a:r>
                        <a:rPr lang="en-US" sz="1200" dirty="0">
                          <a:effectLst/>
                        </a:rPr>
                        <a:t>Not to pay attention to the authorities, developing his own research.</a:t>
                      </a:r>
                      <a:endParaRPr lang="ru-RU" sz="1200" dirty="0">
                        <a:effectLst/>
                        <a:latin typeface="Calibri"/>
                        <a:ea typeface="Times New Roman"/>
                        <a:cs typeface="Times New Roman"/>
                      </a:endParaRPr>
                    </a:p>
                  </a:txBody>
                  <a:tcPr marL="42678" marR="42678" marT="0" marB="0"/>
                </a:tc>
                <a:tc>
                  <a:txBody>
                    <a:bodyPr/>
                    <a:lstStyle/>
                    <a:p>
                      <a:pPr algn="ctr">
                        <a:lnSpc>
                          <a:spcPct val="115000"/>
                        </a:lnSpc>
                        <a:spcAft>
                          <a:spcPts val="0"/>
                        </a:spcAft>
                      </a:pPr>
                      <a:r>
                        <a:rPr lang="en-US" sz="1200" dirty="0">
                          <a:effectLst/>
                        </a:rPr>
                        <a:t>74</a:t>
                      </a:r>
                      <a:endParaRPr lang="ru-RU" sz="1200" dirty="0">
                        <a:effectLst/>
                        <a:latin typeface="Calibri"/>
                        <a:ea typeface="Times New Roman"/>
                        <a:cs typeface="Times New Roman"/>
                      </a:endParaRPr>
                    </a:p>
                  </a:txBody>
                  <a:tcPr marL="42678" marR="42678" marT="0" marB="0"/>
                </a:tc>
              </a:tr>
            </a:tbl>
          </a:graphicData>
        </a:graphic>
      </p:graphicFrame>
      <p:sp>
        <p:nvSpPr>
          <p:cNvPr id="6" name="Rectangle 1"/>
          <p:cNvSpPr>
            <a:spLocks noChangeArrowheads="1"/>
          </p:cNvSpPr>
          <p:nvPr/>
        </p:nvSpPr>
        <p:spPr bwMode="auto">
          <a:xfrm>
            <a:off x="7645400" y="5385"/>
            <a:ext cx="1102983"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ru-RU" sz="2000" b="1" i="0" u="none" strike="noStrike" cap="none" normalizeH="0" baseline="0" dirty="0" smtClean="0">
                <a:ln>
                  <a:noFill/>
                </a:ln>
                <a:solidFill>
                  <a:schemeClr val="tx1"/>
                </a:solidFill>
                <a:effectLst/>
                <a:latin typeface="+mj-lt"/>
                <a:ea typeface="Times New Roman" pitchFamily="18" charset="0"/>
                <a:cs typeface="Times New Roman" pitchFamily="18" charset="0"/>
              </a:rPr>
              <a:t>Table 1.</a:t>
            </a:r>
            <a:endParaRPr kumimoji="0" lang="ru-RU" altLang="ru-RU" sz="10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3200" b="0" i="0" u="none"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40427581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9385</TotalTime>
  <Words>3541</Words>
  <Application>Microsoft Office PowerPoint</Application>
  <PresentationFormat>Экран (4:3)</PresentationFormat>
  <Paragraphs>279</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Conclusions</vt:lpstr>
      <vt:lpstr>Презентация PowerPoint</vt:lpstr>
    </vt:vector>
  </TitlesOfParts>
  <Company>PJSC "New Engineering Technologies"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Markasian, Pavel (KIEVH)</dc:creator>
  <cp:lastModifiedBy>Nelly</cp:lastModifiedBy>
  <cp:revision>228</cp:revision>
  <cp:lastPrinted>2018-07-09T14:07:34Z</cp:lastPrinted>
  <dcterms:created xsi:type="dcterms:W3CDTF">2016-11-18T14:12:19Z</dcterms:created>
  <dcterms:modified xsi:type="dcterms:W3CDTF">2018-07-12T10:57:45Z</dcterms:modified>
</cp:coreProperties>
</file>